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8" r:id="rId5"/>
  </p:sldMasterIdLst>
  <p:notesMasterIdLst>
    <p:notesMasterId r:id="rId30"/>
  </p:notesMasterIdLst>
  <p:sldIdLst>
    <p:sldId id="290" r:id="rId6"/>
    <p:sldId id="295" r:id="rId7"/>
    <p:sldId id="296" r:id="rId8"/>
    <p:sldId id="297" r:id="rId9"/>
    <p:sldId id="298" r:id="rId10"/>
    <p:sldId id="299" r:id="rId11"/>
    <p:sldId id="300" r:id="rId12"/>
    <p:sldId id="301" r:id="rId13"/>
    <p:sldId id="316"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294" r:id="rId29"/>
  </p:sldIdLst>
  <p:sldSz cx="9144000" cy="5143500" type="screen16x9"/>
  <p:notesSz cx="6858000" cy="127635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2F2"/>
    <a:srgbClr val="00FFFF"/>
    <a:srgbClr val="FFFFFF"/>
    <a:srgbClr val="000000"/>
    <a:srgbClr val="AFE0FE"/>
    <a:srgbClr val="6F6F6F"/>
    <a:srgbClr val="002546"/>
    <a:srgbClr val="003446"/>
    <a:srgbClr val="EBE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35" autoAdjust="0"/>
    <p:restoredTop sz="96208" autoAdjust="0"/>
  </p:normalViewPr>
  <p:slideViewPr>
    <p:cSldViewPr snapToGrid="0">
      <p:cViewPr varScale="1">
        <p:scale>
          <a:sx n="107" d="100"/>
          <a:sy n="107" d="100"/>
        </p:scale>
        <p:origin x="101" y="11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CD3C3-84CA-B044-BB82-4246809B95E8}" type="datetimeFigureOut">
              <a:rPr lang="en-US" smtClean="0"/>
              <a:t>12/3/2020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344C8-7243-9E41-BA82-3CE896BB2805}" type="slidenum">
              <a:rPr lang="en-US" smtClean="0"/>
              <a:t>‹#›</a:t>
            </a:fld>
            <a:endParaRPr lang="en-US" dirty="0"/>
          </a:p>
        </p:txBody>
      </p:sp>
    </p:spTree>
    <p:extLst>
      <p:ext uri="{BB962C8B-B14F-4D97-AF65-F5344CB8AC3E}">
        <p14:creationId xmlns:p14="http://schemas.microsoft.com/office/powerpoint/2010/main" val="4066367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formationsecuritybuzz.com/expert-comments/only-1-of-cybercrimes-prosecut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rebsonsecurity.com/2019/05/first-american-financial-corp-leaked-hundreds-of-millions-of-title-insurance-recor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Hello, everyone and thank you having me, it is an honor to speak to you.</a:t>
            </a:r>
          </a:p>
          <a:p>
            <a:r>
              <a:rPr lang="en-US" sz="900" dirty="0"/>
              <a:t>I’m here to talk about the Dark Web and the marketplaces and forums which make up this illicit underground and why everyone should care what happens there, and offer ideas on how you can protect yourself in what is becoming one of the most important business challenges of the next decade.</a:t>
            </a:r>
          </a:p>
        </p:txBody>
      </p:sp>
      <p:sp>
        <p:nvSpPr>
          <p:cNvPr id="4" name="Slide Number Placeholder 3"/>
          <p:cNvSpPr>
            <a:spLocks noGrp="1"/>
          </p:cNvSpPr>
          <p:nvPr>
            <p:ph type="sldNum" sz="quarter" idx="5"/>
          </p:nvPr>
        </p:nvSpPr>
        <p:spPr/>
        <p:txBody>
          <a:bodyPr/>
          <a:lstStyle/>
          <a:p>
            <a:fld id="{A50344C8-7243-9E41-BA82-3CE896BB2805}" type="slidenum">
              <a:rPr lang="en-US" smtClean="0"/>
              <a:t>1</a:t>
            </a:fld>
            <a:endParaRPr lang="en-US" dirty="0"/>
          </a:p>
        </p:txBody>
      </p:sp>
    </p:spTree>
    <p:extLst>
      <p:ext uri="{BB962C8B-B14F-4D97-AF65-F5344CB8AC3E}">
        <p14:creationId xmlns:p14="http://schemas.microsoft.com/office/powerpoint/2010/main" val="140597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Cybercrime-as-a-service continues to be a popular trend, making it darn easy for novice cybercriminals to get into cybercrime.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This is the offer of services and tools that are being sold to make cybercrime easier for novice, noob or script kiddie users.</a:t>
            </a:r>
          </a:p>
        </p:txBody>
      </p:sp>
      <p:sp>
        <p:nvSpPr>
          <p:cNvPr id="4" name="Slide Number Placeholder 3"/>
          <p:cNvSpPr>
            <a:spLocks noGrp="1"/>
          </p:cNvSpPr>
          <p:nvPr>
            <p:ph type="sldNum" sz="quarter" idx="5"/>
          </p:nvPr>
        </p:nvSpPr>
        <p:spPr/>
        <p:txBody>
          <a:bodyPr/>
          <a:lstStyle/>
          <a:p>
            <a:fld id="{A50344C8-7243-9E41-BA82-3CE896BB2805}" type="slidenum">
              <a:rPr lang="en-US" smtClean="0"/>
              <a:t>13</a:t>
            </a:fld>
            <a:endParaRPr lang="en-US" dirty="0"/>
          </a:p>
        </p:txBody>
      </p:sp>
    </p:spTree>
    <p:extLst>
      <p:ext uri="{BB962C8B-B14F-4D97-AF65-F5344CB8AC3E}">
        <p14:creationId xmlns:p14="http://schemas.microsoft.com/office/powerpoint/2010/main" val="398953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900" kern="1200" dirty="0">
                <a:solidFill>
                  <a:schemeClr val="tx1"/>
                </a:solidFill>
                <a:effectLst/>
                <a:latin typeface="+mn-lt"/>
                <a:ea typeface="+mn-ea"/>
                <a:cs typeface="+mn-cs"/>
              </a:rPr>
              <a:t>Affiliate programs and subscription models to cybercrime schemes, e.g. ransomware; bank attacks via banking trojans recruit money mules, web inject authors, botnet owners, etc. </a:t>
            </a:r>
          </a:p>
          <a:p>
            <a:pPr marL="171450" lvl="0" indent="-171450">
              <a:buFont typeface="Arial" panose="020B0604020202020204" pitchFamily="34" charset="0"/>
              <a:buChar char="•"/>
            </a:pP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Customer service: live charts, video tutorials</a:t>
            </a:r>
          </a:p>
          <a:p>
            <a:pPr marL="171450" lvl="0" indent="-171450">
              <a:buFont typeface="Arial" panose="020B0604020202020204" pitchFamily="34" charset="0"/>
              <a:buChar char="•"/>
            </a:pP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Dark Markets selling access to  botnets for rent, access to corporate servers via stolen RDP credentials (currently $16 to $25 a piece). Hackers selling RDP creds for servers any almost any country.</a:t>
            </a:r>
          </a:p>
          <a:p>
            <a:pPr marL="171450" lvl="0" indent="-171450">
              <a:buFont typeface="Arial" panose="020B0604020202020204" pitchFamily="34" charset="0"/>
              <a:buChar char="•"/>
            </a:pP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RaaS---not as popular now, the Ransomware affiliate programs are much more popular…where various  threat actors are recruited for key roles in the operation, </a:t>
            </a:r>
            <a:r>
              <a:rPr lang="en-US" sz="900" kern="1200" dirty="0" err="1">
                <a:solidFill>
                  <a:schemeClr val="tx1"/>
                </a:solidFill>
                <a:effectLst/>
                <a:latin typeface="+mn-lt"/>
                <a:ea typeface="+mn-ea"/>
                <a:cs typeface="+mn-cs"/>
              </a:rPr>
              <a:t>exa</a:t>
            </a:r>
            <a:r>
              <a:rPr lang="en-US" sz="900" kern="1200" dirty="0">
                <a:solidFill>
                  <a:schemeClr val="tx1"/>
                </a:solidFill>
                <a:effectLst/>
                <a:latin typeface="+mn-lt"/>
                <a:ea typeface="+mn-ea"/>
                <a:cs typeface="+mn-cs"/>
              </a:rPr>
              <a:t>. Botnet owner/operators; coders, scammers owning email lists, etc. </a:t>
            </a:r>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14</a:t>
            </a:fld>
            <a:endParaRPr lang="en-US" dirty="0"/>
          </a:p>
        </p:txBody>
      </p:sp>
    </p:spTree>
    <p:extLst>
      <p:ext uri="{BB962C8B-B14F-4D97-AF65-F5344CB8AC3E}">
        <p14:creationId xmlns:p14="http://schemas.microsoft.com/office/powerpoint/2010/main" val="219392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Organized Criminal Groups and Hackers Make it Easier to Do Business</a:t>
            </a:r>
          </a:p>
          <a:p>
            <a:endParaRPr lang="en-US" b="1" dirty="0"/>
          </a:p>
          <a:p>
            <a:pPr marL="514350" lvl="1" indent="-171450">
              <a:buFont typeface="Arial" panose="020B0604020202020204" pitchFamily="34" charset="0"/>
              <a:buChar char="•"/>
            </a:pPr>
            <a:r>
              <a:rPr lang="en-US" b="0" dirty="0"/>
              <a:t>Recruit on underground forums for specific criminal roles. Offer escrow to administrators to ensure payment.</a:t>
            </a:r>
          </a:p>
          <a:p>
            <a:pPr marL="514350" lvl="1" indent="-171450">
              <a:buFont typeface="Arial" panose="020B0604020202020204" pitchFamily="34" charset="0"/>
              <a:buChar char="•"/>
            </a:pPr>
            <a:endParaRPr lang="en-US" b="0" dirty="0"/>
          </a:p>
          <a:p>
            <a:pPr marL="514350" lvl="1" indent="-171450">
              <a:buFont typeface="Arial" panose="020B0604020202020204" pitchFamily="34" charset="0"/>
              <a:buChar char="•"/>
            </a:pPr>
            <a:r>
              <a:rPr lang="en-US" b="0" dirty="0"/>
              <a:t>Destroy a Target Business $185 (using spam emails, phone calls, shipping unwanted items to business, &amp; include business phone nu. in adverts).</a:t>
            </a:r>
          </a:p>
          <a:p>
            <a:pPr marL="514350" lvl="1" indent="-171450">
              <a:buFont typeface="Arial" panose="020B0604020202020204" pitchFamily="34" charset="0"/>
              <a:buChar char="•"/>
            </a:pPr>
            <a:endParaRPr lang="en-US" b="0" dirty="0"/>
          </a:p>
          <a:p>
            <a:pPr marL="514350" lvl="1" indent="-171450">
              <a:buFont typeface="Arial" panose="020B0604020202020204" pitchFamily="34" charset="0"/>
              <a:buChar char="•"/>
            </a:pPr>
            <a:r>
              <a:rPr lang="en-US" b="0" dirty="0"/>
              <a:t>Distributed Denial of Services (DDoS)   $100--$250/day (small to medium websites), $479-659/week or $2000/month.</a:t>
            </a:r>
          </a:p>
          <a:p>
            <a:pPr marL="514350" lvl="1" indent="-171450">
              <a:buFont typeface="Arial" panose="020B0604020202020204" pitchFamily="34" charset="0"/>
              <a:buChar char="•"/>
            </a:pPr>
            <a:endParaRPr lang="en-US" b="0" dirty="0"/>
          </a:p>
          <a:p>
            <a:pPr marL="514350" lvl="1" indent="-171450">
              <a:buFont typeface="Arial" panose="020B0604020202020204" pitchFamily="34" charset="0"/>
              <a:buChar char="•"/>
            </a:pPr>
            <a:r>
              <a:rPr lang="en-US" b="0" dirty="0"/>
              <a:t>Email Spamming $32 for 20,000 or    $54 for 50,000 messages.</a:t>
            </a:r>
          </a:p>
          <a:p>
            <a:pPr marL="514350" lvl="1" indent="-171450">
              <a:buFont typeface="Arial" panose="020B0604020202020204" pitchFamily="34" charset="0"/>
              <a:buChar char="•"/>
            </a:pPr>
            <a:endParaRPr lang="en-US" b="0" dirty="0"/>
          </a:p>
          <a:p>
            <a:pPr marL="514350" lvl="1" indent="-171450">
              <a:buFont typeface="Arial" panose="020B0604020202020204" pitchFamily="34" charset="0"/>
              <a:buChar char="•"/>
            </a:pPr>
            <a:r>
              <a:rPr lang="en-US" b="0" dirty="0"/>
              <a:t>SMS Spamming $19.99  for 1,000 SMS</a:t>
            </a:r>
          </a:p>
          <a:p>
            <a:pPr marL="514350" lvl="1" indent="-171450">
              <a:buFont typeface="Arial" panose="020B0604020202020204" pitchFamily="34" charset="0"/>
              <a:buChar char="•"/>
            </a:pPr>
            <a:endParaRPr lang="en-US" b="0" dirty="0"/>
          </a:p>
          <a:p>
            <a:pPr marL="514350" lvl="1" indent="-171450">
              <a:buFont typeface="Arial" panose="020B0604020202020204" pitchFamily="34" charset="0"/>
              <a:buChar char="•"/>
            </a:pPr>
            <a:r>
              <a:rPr lang="en-US" b="0" dirty="0"/>
              <a:t>Specialized site for hiring hackers.</a:t>
            </a:r>
          </a:p>
        </p:txBody>
      </p:sp>
      <p:sp>
        <p:nvSpPr>
          <p:cNvPr id="4" name="Slide Number Placeholder 3"/>
          <p:cNvSpPr>
            <a:spLocks noGrp="1"/>
          </p:cNvSpPr>
          <p:nvPr>
            <p:ph type="sldNum" sz="quarter" idx="5"/>
          </p:nvPr>
        </p:nvSpPr>
        <p:spPr/>
        <p:txBody>
          <a:bodyPr/>
          <a:lstStyle/>
          <a:p>
            <a:fld id="{A50344C8-7243-9E41-BA82-3CE896BB2805}" type="slidenum">
              <a:rPr lang="en-US" smtClean="0"/>
              <a:t>15</a:t>
            </a:fld>
            <a:endParaRPr lang="en-US" dirty="0"/>
          </a:p>
        </p:txBody>
      </p:sp>
    </p:spTree>
    <p:extLst>
      <p:ext uri="{BB962C8B-B14F-4D97-AF65-F5344CB8AC3E}">
        <p14:creationId xmlns:p14="http://schemas.microsoft.com/office/powerpoint/2010/main" val="166936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May 7, 2019  attack on City of Baltimore. Armor’s TRU Team identified the Twitter account taunting the mayor and city officials, following clues (such as bitcoin address traffic and C2 messaging) to determine legitimacy (</a:t>
            </a:r>
            <a:r>
              <a:rPr lang="en-US" sz="900" kern="1200" dirty="0" err="1">
                <a:solidFill>
                  <a:schemeClr val="tx1"/>
                </a:solidFill>
                <a:effectLst/>
                <a:latin typeface="+mn-lt"/>
                <a:ea typeface="+mn-ea"/>
                <a:cs typeface="+mn-cs"/>
              </a:rPr>
              <a:t>Robbinhood</a:t>
            </a:r>
            <a:r>
              <a:rPr lang="en-US" sz="900" kern="1200" dirty="0">
                <a:solidFill>
                  <a:schemeClr val="tx1"/>
                </a:solidFill>
                <a:effectLst/>
                <a:latin typeface="+mn-lt"/>
                <a:ea typeface="+mn-ea"/>
                <a:cs typeface="+mn-cs"/>
              </a:rPr>
              <a:t> was the strain, used only once before in Greensboro, NC in April). It was the name used on the account.</a:t>
            </a:r>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2019 year of ransomware evolution. In </a:t>
            </a:r>
            <a:r>
              <a:rPr lang="en-US" dirty="0"/>
              <a:t>2018 </a:t>
            </a:r>
            <a:r>
              <a:rPr lang="en-US" dirty="0" err="1"/>
              <a:t>SamSam</a:t>
            </a:r>
            <a:r>
              <a:rPr lang="en-US" dirty="0"/>
              <a:t> was joined by another highly active targeted operation (</a:t>
            </a:r>
            <a:r>
              <a:rPr lang="en-US" dirty="0" err="1"/>
              <a:t>Ryuk</a:t>
            </a:r>
            <a:r>
              <a:rPr lang="en-US" dirty="0"/>
              <a:t>), while 2019 saw the arrival of several new groups who have been linked to a series of highly disruptive attacks in the U.S. and Europe.  The number of ransomware families being used in targeted attacks has multiplied in recent months. </a:t>
            </a:r>
            <a:r>
              <a:rPr lang="en-US" b="1" dirty="0"/>
              <a:t>There are many different families being used in an exclusively targeted fashion: </a:t>
            </a:r>
            <a:r>
              <a:rPr lang="en-US" b="1" dirty="0" err="1"/>
              <a:t>SamSam</a:t>
            </a:r>
            <a:r>
              <a:rPr lang="en-US" b="1" dirty="0"/>
              <a:t>, </a:t>
            </a:r>
            <a:r>
              <a:rPr lang="en-US" b="1" dirty="0" err="1"/>
              <a:t>Ryuk</a:t>
            </a:r>
            <a:r>
              <a:rPr lang="en-US" b="1" dirty="0"/>
              <a:t>, </a:t>
            </a:r>
            <a:r>
              <a:rPr lang="en-US" b="1" dirty="0" err="1"/>
              <a:t>GoGalocker</a:t>
            </a:r>
            <a:r>
              <a:rPr lang="en-US" b="1" dirty="0"/>
              <a:t>, </a:t>
            </a:r>
            <a:r>
              <a:rPr lang="en-US" b="1" dirty="0" err="1"/>
              <a:t>MegaCortex</a:t>
            </a:r>
            <a:r>
              <a:rPr lang="en-US" b="1" dirty="0"/>
              <a:t>, Maze, </a:t>
            </a:r>
            <a:r>
              <a:rPr lang="en-US" b="1" dirty="0" err="1"/>
              <a:t>Sodinokibi</a:t>
            </a:r>
            <a:r>
              <a:rPr lang="en-US" b="1" dirty="0"/>
              <a:t> and </a:t>
            </a:r>
            <a:r>
              <a:rPr lang="en-US" b="1" dirty="0" err="1"/>
              <a:t>RobbinHood</a:t>
            </a:r>
            <a:r>
              <a:rPr lang="en-US" b="1" dirty="0"/>
              <a:t>. </a:t>
            </a:r>
            <a:r>
              <a:rPr lang="en-US" b="1" dirty="0" err="1"/>
              <a:t>Dopplepaymer</a:t>
            </a:r>
            <a:r>
              <a:rPr lang="en-US" b="1" dirty="0"/>
              <a:t>, </a:t>
            </a:r>
            <a:r>
              <a:rPr lang="en-US" b="1" dirty="0" err="1"/>
              <a:t>CovidLocker</a:t>
            </a:r>
            <a:r>
              <a:rPr lang="en-US" b="1"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dirty="0"/>
          </a:p>
          <a:p>
            <a:r>
              <a:rPr lang="en-US" sz="900" kern="1200" dirty="0">
                <a:solidFill>
                  <a:schemeClr val="tx1"/>
                </a:solidFill>
                <a:effectLst/>
                <a:latin typeface="+mn-lt"/>
                <a:ea typeface="+mn-ea"/>
                <a:cs typeface="+mn-cs"/>
              </a:rPr>
              <a:t>Security staffing firm Allied Universal was the first organization to experience this additional form of extortion. The ransomware attackers demanded $3.8 million after Allied missed two payment</a:t>
            </a:r>
          </a:p>
          <a:p>
            <a:r>
              <a:rPr lang="en-US" sz="900" kern="1200" dirty="0">
                <a:solidFill>
                  <a:schemeClr val="tx1"/>
                </a:solidFill>
                <a:effectLst/>
                <a:latin typeface="+mn-lt"/>
                <a:ea typeface="+mn-ea"/>
                <a:cs typeface="+mn-cs"/>
              </a:rPr>
              <a:t>deadlines. The threat actors did release some of </a:t>
            </a:r>
            <a:r>
              <a:rPr lang="en-US" sz="900" kern="1200" dirty="0" err="1">
                <a:solidFill>
                  <a:schemeClr val="tx1"/>
                </a:solidFill>
                <a:effectLst/>
                <a:latin typeface="+mn-lt"/>
                <a:ea typeface="+mn-ea"/>
                <a:cs typeface="+mn-cs"/>
              </a:rPr>
              <a:t>Allied’s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dataon</a:t>
            </a:r>
            <a:r>
              <a:rPr lang="en-US" sz="900" kern="1200" dirty="0">
                <a:solidFill>
                  <a:schemeClr val="tx1"/>
                </a:solidFill>
                <a:effectLst/>
                <a:latin typeface="+mn-lt"/>
                <a:ea typeface="+mn-ea"/>
                <a:cs typeface="+mn-cs"/>
              </a:rPr>
              <a:t> the internet and threatened to give all of it to WikiLeaks.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By May 2020, a ransomware attack using this approach had asked a record $42 million ransom payment from celebrity law firm </a:t>
            </a:r>
            <a:r>
              <a:rPr lang="en-US" sz="900" kern="1200" dirty="0" err="1">
                <a:solidFill>
                  <a:schemeClr val="tx1"/>
                </a:solidFill>
                <a:effectLst/>
                <a:latin typeface="+mn-lt"/>
                <a:ea typeface="+mn-ea"/>
                <a:cs typeface="+mn-cs"/>
              </a:rPr>
              <a:t>Grubman</a:t>
            </a:r>
            <a:r>
              <a:rPr lang="en-US" sz="900" kern="1200" dirty="0">
                <a:solidFill>
                  <a:schemeClr val="tx1"/>
                </a:solidFill>
                <a:effectLst/>
                <a:latin typeface="+mn-lt"/>
                <a:ea typeface="+mn-ea"/>
                <a:cs typeface="+mn-cs"/>
              </a:rPr>
              <a:t> Shire Meiselas &amp; Sacks. There have been no public reports about whether or not the law firm paid a ransom. The threat actors behind the attack, called </a:t>
            </a:r>
            <a:r>
              <a:rPr lang="en-US" sz="900" kern="1200" dirty="0" err="1">
                <a:solidFill>
                  <a:schemeClr val="tx1"/>
                </a:solidFill>
                <a:effectLst/>
                <a:latin typeface="+mn-lt"/>
                <a:ea typeface="+mn-ea"/>
                <a:cs typeface="+mn-cs"/>
              </a:rPr>
              <a:t>Sodin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reaported</a:t>
            </a:r>
            <a:r>
              <a:rPr lang="en-US" sz="900" kern="1200" dirty="0">
                <a:solidFill>
                  <a:schemeClr val="tx1"/>
                </a:solidFill>
                <a:effectLst/>
                <a:latin typeface="+mn-lt"/>
                <a:ea typeface="+mn-ea"/>
                <a:cs typeface="+mn-cs"/>
              </a:rPr>
              <a:t> holding thousands of the law firm’s documents hostage—allegedly including private information on Lady Gaga, Madonna, Nicki Minaj, Bruce Springsteen, Mary J. Blige, Christina Aguilera, and Mariah Carey. The digital kidnappers increased their demand for payment to $42 million, double their initial $21 million ask, when the firm failed to respond. The group threatened to publicly release more data if they were not paid within a week. On July 10, the ransomware gang kicked off an auction site with items being sold through July 18, purportedly containing data of their clients Bruce Springsteen, Usher, Nicki Minaj, Mariah Carey, Jessica</a:t>
            </a:r>
          </a:p>
          <a:p>
            <a:r>
              <a:rPr lang="en-US" sz="900" kern="1200" dirty="0">
                <a:solidFill>
                  <a:schemeClr val="tx1"/>
                </a:solidFill>
                <a:effectLst/>
                <a:latin typeface="+mn-lt"/>
                <a:ea typeface="+mn-ea"/>
                <a:cs typeface="+mn-cs"/>
              </a:rPr>
              <a:t>Simpson, and LeBron James with a “buy now price for $1.5 million for each cache. </a:t>
            </a:r>
          </a:p>
        </p:txBody>
      </p:sp>
      <p:sp>
        <p:nvSpPr>
          <p:cNvPr id="4" name="Slide Number Placeholder 3"/>
          <p:cNvSpPr>
            <a:spLocks noGrp="1"/>
          </p:cNvSpPr>
          <p:nvPr>
            <p:ph type="sldNum" sz="quarter" idx="5"/>
          </p:nvPr>
        </p:nvSpPr>
        <p:spPr/>
        <p:txBody>
          <a:bodyPr/>
          <a:lstStyle/>
          <a:p>
            <a:fld id="{A50344C8-7243-9E41-BA82-3CE896BB2805}" type="slidenum">
              <a:rPr lang="en-US" smtClean="0"/>
              <a:t>16</a:t>
            </a:fld>
            <a:endParaRPr lang="en-US" dirty="0"/>
          </a:p>
        </p:txBody>
      </p:sp>
    </p:spTree>
    <p:extLst>
      <p:ext uri="{BB962C8B-B14F-4D97-AF65-F5344CB8AC3E}">
        <p14:creationId xmlns:p14="http://schemas.microsoft.com/office/powerpoint/2010/main" val="2554433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legitimate businesses, world leaders and healthcare community are focused on the health and economic effects posed by COVID-19, cybercriminals around the world have been trying to capitalize on this crisis. In </a:t>
            </a:r>
            <a:r>
              <a:rPr lang="en-US" dirty="0" err="1"/>
              <a:t>Marcch</a:t>
            </a:r>
            <a:r>
              <a:rPr lang="en-US" dirty="0"/>
              <a:t>,  TRU began seeing the following being hawked in the underground markets. </a:t>
            </a:r>
          </a:p>
          <a:p>
            <a:endParaRPr lang="en-US" dirty="0"/>
          </a:p>
          <a:p>
            <a:pPr>
              <a:spcBef>
                <a:spcPts val="600"/>
              </a:spcBef>
            </a:pPr>
            <a:r>
              <a:rPr lang="en-US" b="1" dirty="0"/>
              <a:t>Chloroquine</a:t>
            </a:r>
            <a:r>
              <a:rPr lang="en-US" dirty="0"/>
              <a:t> and </a:t>
            </a:r>
            <a:r>
              <a:rPr lang="en-US" b="1" dirty="0"/>
              <a:t>Hydroxychloroquine were immediately being sold once these purported treatments hit the news. </a:t>
            </a:r>
          </a:p>
          <a:p>
            <a:pPr>
              <a:spcBef>
                <a:spcPts val="600"/>
              </a:spcBef>
            </a:pPr>
            <a:endParaRPr lang="en-US" dirty="0"/>
          </a:p>
          <a:p>
            <a:pPr marL="514350" lvl="1" indent="-171450">
              <a:spcBef>
                <a:spcPts val="600"/>
              </a:spcBef>
              <a:buFont typeface="Wingdings" panose="05000000000000000000" pitchFamily="2" charset="2"/>
              <a:buChar char="§"/>
            </a:pPr>
            <a:r>
              <a:rPr lang="en-US" b="1" dirty="0"/>
              <a:t>Face masks, respirators</a:t>
            </a:r>
            <a:r>
              <a:rPr lang="en-US" dirty="0"/>
              <a:t>, </a:t>
            </a:r>
            <a:r>
              <a:rPr lang="en-US" b="1" dirty="0"/>
              <a:t>protective gear sold for 100 to 500% markup.</a:t>
            </a:r>
          </a:p>
          <a:p>
            <a:pPr marL="514350" lvl="1" indent="-171450">
              <a:spcBef>
                <a:spcPts val="600"/>
              </a:spcBef>
              <a:buFont typeface="Wingdings" panose="05000000000000000000" pitchFamily="2" charset="2"/>
              <a:buChar char="§"/>
            </a:pPr>
            <a:endParaRPr lang="en-US" b="1" dirty="0"/>
          </a:p>
          <a:p>
            <a:pPr marL="514350" lvl="1" indent="-171450">
              <a:spcBef>
                <a:spcPts val="600"/>
              </a:spcBef>
              <a:buFont typeface="Wingdings" panose="05000000000000000000" pitchFamily="2" charset="2"/>
              <a:buChar char="§"/>
            </a:pPr>
            <a:r>
              <a:rPr lang="en-US" b="1" dirty="0"/>
              <a:t>Testing kits.</a:t>
            </a:r>
          </a:p>
          <a:p>
            <a:pPr marL="514350" lvl="1" indent="-171450">
              <a:spcBef>
                <a:spcPts val="600"/>
              </a:spcBef>
              <a:buFont typeface="Wingdings" panose="05000000000000000000" pitchFamily="2" charset="2"/>
              <a:buChar char="§"/>
            </a:pPr>
            <a:endParaRPr lang="en-US" b="1" dirty="0"/>
          </a:p>
          <a:p>
            <a:pPr marL="514350" lvl="1" indent="-171450">
              <a:spcBef>
                <a:spcPts val="600"/>
              </a:spcBef>
              <a:buFont typeface="Wingdings" panose="05000000000000000000" pitchFamily="2" charset="2"/>
              <a:buChar char="§"/>
            </a:pPr>
            <a:r>
              <a:rPr lang="en-US" b="1" dirty="0"/>
              <a:t>Dark Market Vendors promote Coronavirus deals on recreational drugs </a:t>
            </a:r>
            <a:r>
              <a:rPr lang="en-US" dirty="0"/>
              <a:t>and are generally bullish on business.</a:t>
            </a:r>
          </a:p>
          <a:p>
            <a:pPr marL="514350" lvl="1" indent="-171450">
              <a:spcBef>
                <a:spcPts val="600"/>
              </a:spcBef>
              <a:buFont typeface="Wingdings" panose="05000000000000000000" pitchFamily="2" charset="2"/>
              <a:buChar char="§"/>
            </a:pPr>
            <a:endParaRPr lang="en-US" b="1" dirty="0"/>
          </a:p>
          <a:p>
            <a:pPr marL="514350" lvl="1" indent="-171450">
              <a:spcBef>
                <a:spcPts val="600"/>
              </a:spcBef>
              <a:buFont typeface="Wingdings" panose="05000000000000000000" pitchFamily="2" charset="2"/>
              <a:buChar char="§"/>
            </a:pPr>
            <a:r>
              <a:rPr lang="en-US" b="1" dirty="0"/>
              <a:t>Social Engineering campaign tools </a:t>
            </a:r>
            <a:r>
              <a:rPr lang="en-US" dirty="0"/>
              <a:t>using COVID-19 infection maps and WHO spam email.</a:t>
            </a:r>
          </a:p>
          <a:p>
            <a:endParaRPr lang="en-US" dirty="0"/>
          </a:p>
          <a:p>
            <a:r>
              <a:rPr lang="en-US" dirty="0"/>
              <a:t>Please be more vigilant and cautious when opening links, emails or documents related to the subject COVID-19. </a:t>
            </a:r>
          </a:p>
          <a:p>
            <a:endParaRPr lang="en-US" dirty="0"/>
          </a:p>
          <a:p>
            <a:r>
              <a:rPr lang="en-US" dirty="0"/>
              <a:t>Organizations should ensure their detection and alerting capabilities are functional ,while protecting against the vulns introduced by having many remote workers</a:t>
            </a:r>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17</a:t>
            </a:fld>
            <a:endParaRPr lang="en-US" dirty="0"/>
          </a:p>
        </p:txBody>
      </p:sp>
    </p:spTree>
    <p:extLst>
      <p:ext uri="{BB962C8B-B14F-4D97-AF65-F5344CB8AC3E}">
        <p14:creationId xmlns:p14="http://schemas.microsoft.com/office/powerpoint/2010/main" val="101452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a:solidFill>
                  <a:schemeClr val="tx1"/>
                </a:solidFill>
                <a:effectLst/>
                <a:latin typeface="+mn-lt"/>
                <a:ea typeface="+mn-ea"/>
                <a:cs typeface="+mn-cs"/>
              </a:rPr>
              <a:t>Lets talk about the potential vulnerabilities of the largest distributed workforce in history. COVID-19 will change the way we work and how we remain secure. </a:t>
            </a:r>
          </a:p>
          <a:p>
            <a:pPr marL="171450" marR="0" lvl="0" indent="-171450"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kern="1200" dirty="0">
              <a:solidFill>
                <a:schemeClr val="tx1"/>
              </a:solidFill>
              <a:effectLst/>
              <a:latin typeface="+mn-lt"/>
              <a:ea typeface="+mn-ea"/>
              <a:cs typeface="+mn-cs"/>
            </a:endParaRPr>
          </a:p>
          <a:p>
            <a:pPr marL="171450" marR="0" lvl="0" indent="-171450"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a:solidFill>
                  <a:schemeClr val="tx1"/>
                </a:solidFill>
                <a:effectLst/>
                <a:latin typeface="+mn-lt"/>
                <a:ea typeface="+mn-ea"/>
                <a:cs typeface="+mn-cs"/>
              </a:rPr>
              <a:t>One April 2020  CSO  Mag.  survey of security and IT leaders sheds light on how organizations across industries are dealing with the COVID-19 crisis, how prepared they were, how vulnerable they are, and what the long-term impact may be.</a:t>
            </a:r>
          </a:p>
          <a:p>
            <a:pPr marL="171450" marR="0" lvl="0" indent="-171450"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kern="1200" dirty="0">
              <a:solidFill>
                <a:schemeClr val="tx1"/>
              </a:solidFill>
              <a:effectLst/>
              <a:latin typeface="+mn-lt"/>
              <a:ea typeface="+mn-ea"/>
              <a:cs typeface="+mn-cs"/>
            </a:endParaRPr>
          </a:p>
          <a:p>
            <a:pPr marL="171450" marR="0" lvl="0" indent="-171450"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26% are seeing </a:t>
            </a:r>
            <a:r>
              <a:rPr lang="en-US" sz="900" dirty="0">
                <a:solidFill>
                  <a:srgbClr val="FFFFFF"/>
                </a:solidFill>
              </a:rPr>
              <a:t>increased attacks in the volume, severity, and/or scope of cyber attacks since March 12</a:t>
            </a:r>
            <a:r>
              <a:rPr lang="en-US" sz="900" baseline="30000" dirty="0">
                <a:solidFill>
                  <a:srgbClr val="FFFFFF"/>
                </a:solidFill>
              </a:rPr>
              <a:t>th</a:t>
            </a:r>
            <a:endParaRPr lang="en-US" sz="900" dirty="0">
              <a:solidFill>
                <a:srgbClr val="FFFFFF"/>
              </a:solidFill>
            </a:endParaRPr>
          </a:p>
          <a:p>
            <a:pPr marL="171450" marR="0" lvl="0" indent="-171450"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kern="1200" dirty="0">
              <a:solidFill>
                <a:schemeClr val="tx1"/>
              </a:solidFill>
              <a:effectLst/>
              <a:latin typeface="+mn-lt"/>
              <a:ea typeface="+mn-ea"/>
              <a:cs typeface="+mn-cs"/>
            </a:endParaRPr>
          </a:p>
          <a:p>
            <a:pPr marL="171450" indent="-171450" defTabSz="69883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18</a:t>
            </a:fld>
            <a:endParaRPr lang="en-US" dirty="0"/>
          </a:p>
        </p:txBody>
      </p:sp>
    </p:spTree>
    <p:extLst>
      <p:ext uri="{BB962C8B-B14F-4D97-AF65-F5344CB8AC3E}">
        <p14:creationId xmlns:p14="http://schemas.microsoft.com/office/powerpoint/2010/main" val="938856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Because we know there is a growing, inexpensive and readily available market for hacker tools and services, what should be our call to action?</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What tips can we provide security teams and IT professionals who want to be proactive?</a:t>
            </a:r>
          </a:p>
        </p:txBody>
      </p:sp>
      <p:sp>
        <p:nvSpPr>
          <p:cNvPr id="4" name="Slide Number Placeholder 3"/>
          <p:cNvSpPr>
            <a:spLocks noGrp="1"/>
          </p:cNvSpPr>
          <p:nvPr>
            <p:ph type="sldNum" sz="quarter" idx="5"/>
          </p:nvPr>
        </p:nvSpPr>
        <p:spPr/>
        <p:txBody>
          <a:bodyPr/>
          <a:lstStyle/>
          <a:p>
            <a:fld id="{A50344C8-7243-9E41-BA82-3CE896BB2805}" type="slidenum">
              <a:rPr lang="en-US" smtClean="0"/>
              <a:t>20</a:t>
            </a:fld>
            <a:endParaRPr lang="en-US" dirty="0"/>
          </a:p>
        </p:txBody>
      </p:sp>
    </p:spTree>
    <p:extLst>
      <p:ext uri="{BB962C8B-B14F-4D97-AF65-F5344CB8AC3E}">
        <p14:creationId xmlns:p14="http://schemas.microsoft.com/office/powerpoint/2010/main" val="689091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Train your people</a:t>
            </a:r>
          </a:p>
          <a:p>
            <a:pPr marL="228600" indent="-228600">
              <a:buFont typeface="+mj-lt"/>
              <a:buAutoNum type="arabicPeriod"/>
            </a:pPr>
            <a:endParaRPr lang="en-US" dirty="0"/>
          </a:p>
          <a:p>
            <a:pPr marL="228600" indent="-228600">
              <a:buFont typeface="+mj-lt"/>
              <a:buAutoNum type="arabicPeriod"/>
            </a:pPr>
            <a:r>
              <a:rPr lang="en-US" dirty="0"/>
              <a:t>Classify your data, what’s most important&lt; </a:t>
            </a:r>
            <a:r>
              <a:rPr lang="en-US" dirty="0" err="1"/>
              <a:t>senative</a:t>
            </a:r>
            <a:r>
              <a:rPr lang="en-US" dirty="0"/>
              <a:t>&lt; critical</a:t>
            </a:r>
          </a:p>
          <a:p>
            <a:pPr marL="228600" indent="-228600">
              <a:buFont typeface="+mj-lt"/>
              <a:buAutoNum type="arabicPeriod"/>
            </a:pPr>
            <a:endParaRPr lang="en-US" dirty="0"/>
          </a:p>
          <a:p>
            <a:pPr marL="228600" indent="-228600">
              <a:buFont typeface="+mj-lt"/>
              <a:buAutoNum type="arabicPeriod"/>
            </a:pPr>
            <a:r>
              <a:rPr lang="en-US" dirty="0"/>
              <a:t>Patch your stuff</a:t>
            </a:r>
          </a:p>
          <a:p>
            <a:pPr marL="228600" indent="-228600">
              <a:buFont typeface="+mj-lt"/>
              <a:buAutoNum type="arabicPeriod"/>
            </a:pPr>
            <a:endParaRPr lang="en-US" dirty="0"/>
          </a:p>
          <a:p>
            <a:pPr marL="228600" indent="-228600">
              <a:buFont typeface="+mj-lt"/>
              <a:buAutoNum type="arabicPeriod"/>
            </a:pPr>
            <a:r>
              <a:rPr lang="en-US" dirty="0"/>
              <a:t>Data encryption</a:t>
            </a:r>
          </a:p>
          <a:p>
            <a:pPr marL="228600" indent="-228600">
              <a:buFont typeface="+mj-lt"/>
              <a:buAutoNum type="arabicPeriod"/>
            </a:pPr>
            <a:endParaRPr lang="en-US" dirty="0"/>
          </a:p>
          <a:p>
            <a:pPr marL="228600" indent="-228600">
              <a:buFont typeface="+mj-lt"/>
              <a:buAutoNum type="arabicPeriod"/>
            </a:pPr>
            <a:r>
              <a:rPr lang="en-US" dirty="0"/>
              <a:t>Monitor cloud usage, security and data applications you migrate</a:t>
            </a:r>
          </a:p>
          <a:p>
            <a:pPr marL="228600" indent="-228600">
              <a:buFont typeface="+mj-lt"/>
              <a:buAutoNum type="arabicPeriod"/>
            </a:pPr>
            <a:endParaRPr lang="en-US"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dirty="0"/>
              <a:t>Firewalls&lt; </a:t>
            </a:r>
            <a:r>
              <a:rPr lang="en-US" dirty="0" err="1"/>
              <a:t>anitimalware</a:t>
            </a:r>
            <a:r>
              <a:rPr lang="en-US" dirty="0"/>
              <a:t> &lt;intrusion detection:  ids, </a:t>
            </a:r>
            <a:r>
              <a:rPr lang="en-US" dirty="0" err="1"/>
              <a:t>fim</a:t>
            </a:r>
            <a:r>
              <a:rPr lang="en-US" dirty="0"/>
              <a:t>, vs, av/am</a:t>
            </a:r>
          </a:p>
          <a:p>
            <a:pPr marL="228600" indent="-228600">
              <a:buFont typeface="+mj-lt"/>
              <a:buAutoNum type="arabicPeriod"/>
            </a:pPr>
            <a:endParaRPr lang="en-US" dirty="0"/>
          </a:p>
          <a:p>
            <a:pPr marL="228600" indent="-228600">
              <a:buFont typeface="+mj-lt"/>
              <a:buAutoNum type="arabicPeriod"/>
            </a:pPr>
            <a:r>
              <a:rPr lang="en-US" dirty="0"/>
              <a:t>2fa, multifactor authentication</a:t>
            </a:r>
          </a:p>
          <a:p>
            <a:pPr marL="228600" indent="-228600">
              <a:buFont typeface="+mj-lt"/>
              <a:buAutoNum type="arabicPeriod"/>
            </a:pPr>
            <a:endParaRPr lang="en-US" dirty="0"/>
          </a:p>
          <a:p>
            <a:pPr marL="228600" indent="-228600">
              <a:buFont typeface="+mj-lt"/>
              <a:buAutoNum type="arabicPeriod"/>
            </a:pPr>
            <a:r>
              <a:rPr lang="en-US" dirty="0"/>
              <a:t>Offline backup storage, store 3 copies on 2 different media and ensure 1 offsite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21</a:t>
            </a:fld>
            <a:endParaRPr lang="en-US" dirty="0"/>
          </a:p>
        </p:txBody>
      </p:sp>
    </p:spTree>
    <p:extLst>
      <p:ext uri="{BB962C8B-B14F-4D97-AF65-F5344CB8AC3E}">
        <p14:creationId xmlns:p14="http://schemas.microsoft.com/office/powerpoint/2010/main" val="35980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24/7/365 SOC to detect and respond to threats.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As your company scales, or if your company is a financial services, healthcare or SaaS provider, the need for a Security Operations Center of SOC is growing. </a:t>
            </a:r>
            <a:r>
              <a:rPr lang="en-US" sz="900" b="1" kern="1200" dirty="0">
                <a:solidFill>
                  <a:schemeClr val="tx1"/>
                </a:solidFill>
                <a:effectLst/>
                <a:latin typeface="+mn-lt"/>
                <a:ea typeface="+mn-ea"/>
                <a:cs typeface="+mn-cs"/>
              </a:rPr>
              <a:t>Armor </a:t>
            </a:r>
            <a:r>
              <a:rPr lang="en-US" sz="900" kern="1200" dirty="0">
                <a:solidFill>
                  <a:schemeClr val="tx1"/>
                </a:solidFill>
                <a:effectLst/>
                <a:latin typeface="+mn-lt"/>
                <a:ea typeface="+mn-ea"/>
                <a:cs typeface="+mn-cs"/>
              </a:rPr>
              <a:t>offers cloud security resources for a fraction of the cost of doing it yourself and we are experts in compliance frameworks such as HIPAA, HITRUST CSF, PCI DSS, and GDPR.</a:t>
            </a:r>
            <a:endParaRPr lang="en-US" dirty="0"/>
          </a:p>
          <a:p>
            <a:endParaRPr lang="en-US" dirty="0"/>
          </a:p>
          <a:p>
            <a:r>
              <a:rPr lang="en-US" dirty="0"/>
              <a:t>At Armor we monitor over 200 million events per day; doesn’t necessarily correlate to actual incidents or breaches.</a:t>
            </a:r>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22</a:t>
            </a:fld>
            <a:endParaRPr lang="en-US" dirty="0"/>
          </a:p>
        </p:txBody>
      </p:sp>
    </p:spTree>
    <p:extLst>
      <p:ext uri="{BB962C8B-B14F-4D97-AF65-F5344CB8AC3E}">
        <p14:creationId xmlns:p14="http://schemas.microsoft.com/office/powerpoint/2010/main" val="496474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look for Armor Threat Intelligence Reports about news on threats OR Learn about our Security Operations Center and how you can extend your security team.</a:t>
            </a:r>
          </a:p>
          <a:p>
            <a:endParaRPr lang="en-US" dirty="0"/>
          </a:p>
          <a:p>
            <a:r>
              <a:rPr lang="en-US" sz="900" b="1" kern="1200" dirty="0">
                <a:solidFill>
                  <a:schemeClr val="tx1"/>
                </a:solidFill>
                <a:effectLst/>
                <a:latin typeface="+mn-lt"/>
                <a:ea typeface="+mn-ea"/>
                <a:cs typeface="+mn-cs"/>
              </a:rPr>
              <a:t>To close, a few of my personal comments and tips, and let me say again, don’t try this at home. </a:t>
            </a:r>
            <a:br>
              <a:rPr lang="en-US" sz="900" b="1" kern="1200" dirty="0">
                <a:solidFill>
                  <a:schemeClr val="tx1"/>
                </a:solidFill>
                <a:effectLst/>
                <a:latin typeface="+mn-lt"/>
                <a:ea typeface="+mn-ea"/>
                <a:cs typeface="+mn-cs"/>
              </a:rPr>
            </a:br>
            <a:endParaRPr lang="en-US" sz="900" b="1" kern="1200" dirty="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Visiting the dark corners of the web is not recommended for anyone who isn’t fully protected from hackers. </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Anyone curious about visiting black markets through TOR alone should stop themselves and consider the source. You can get into a lot of trouble, even just by viewing content, let alone buying a bag of weed from someone and committing federal mail fraud.</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And check out </a:t>
            </a:r>
            <a:r>
              <a:rPr lang="en-US" sz="900" b="1" kern="1200" dirty="0" err="1">
                <a:solidFill>
                  <a:schemeClr val="tx1"/>
                </a:solidFill>
                <a:effectLst/>
                <a:latin typeface="+mn-lt"/>
                <a:ea typeface="+mn-ea"/>
                <a:cs typeface="+mn-cs"/>
              </a:rPr>
              <a:t>HaveIBeenPwnd</a:t>
            </a:r>
            <a:r>
              <a:rPr lang="en-US" sz="900" kern="1200" dirty="0">
                <a:solidFill>
                  <a:schemeClr val="tx1"/>
                </a:solidFill>
                <a:effectLst/>
                <a:latin typeface="+mn-lt"/>
                <a:ea typeface="+mn-ea"/>
                <a:cs typeface="+mn-cs"/>
              </a:rPr>
              <a:t> to see if your email credentials have been leaked to the dark army.</a:t>
            </a:r>
          </a:p>
          <a:p>
            <a:r>
              <a:rPr lang="en-US" sz="90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My best tip for anyone is Change your passwords often and  use a password manager that can generate complex passwords for all your accounts. </a:t>
            </a:r>
            <a:endParaRPr lang="en-US" b="1" dirty="0"/>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23</a:t>
            </a:fld>
            <a:endParaRPr lang="en-US" dirty="0"/>
          </a:p>
        </p:txBody>
      </p:sp>
    </p:spTree>
    <p:extLst>
      <p:ext uri="{BB962C8B-B14F-4D97-AF65-F5344CB8AC3E}">
        <p14:creationId xmlns:p14="http://schemas.microsoft.com/office/powerpoint/2010/main" val="208228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spcAft>
                <a:spcPts val="600"/>
              </a:spcAft>
              <a:buFont typeface="+mj-lt"/>
              <a:buAutoNum type="arabicPeriod"/>
            </a:pPr>
            <a:r>
              <a:rPr lang="en-US" sz="900" kern="1200" dirty="0">
                <a:solidFill>
                  <a:schemeClr val="tx1"/>
                </a:solidFill>
                <a:effectLst/>
                <a:latin typeface="+mn-lt"/>
                <a:ea typeface="+mn-ea"/>
                <a:cs typeface="+mn-cs"/>
              </a:rPr>
              <a:t>Talk about the business of the dark web and why threat intelligence around markets is important. </a:t>
            </a:r>
          </a:p>
          <a:p>
            <a:pPr marL="228600" lvl="0" indent="-228600">
              <a:spcAft>
                <a:spcPts val="600"/>
              </a:spcAft>
              <a:buFont typeface="+mj-lt"/>
              <a:buAutoNum type="arabicPeriod"/>
            </a:pPr>
            <a:endParaRPr lang="en-US" sz="900" kern="1200" dirty="0">
              <a:solidFill>
                <a:schemeClr val="tx1"/>
              </a:solidFill>
              <a:effectLst/>
              <a:latin typeface="+mn-lt"/>
              <a:ea typeface="+mn-ea"/>
              <a:cs typeface="+mn-cs"/>
            </a:endParaRPr>
          </a:p>
          <a:p>
            <a:pPr marL="685800" lvl="1" indent="-342900">
              <a:buFont typeface="Wingdings" panose="05000000000000000000" pitchFamily="2" charset="2"/>
              <a:buChar char="§"/>
            </a:pPr>
            <a:r>
              <a:rPr lang="en-US" sz="900" kern="1200" dirty="0">
                <a:solidFill>
                  <a:schemeClr val="tx1"/>
                </a:solidFill>
                <a:effectLst/>
                <a:latin typeface="+mn-lt"/>
                <a:ea typeface="+mn-ea"/>
                <a:cs typeface="+mn-cs"/>
              </a:rPr>
              <a:t>We will take a look at the different marketplaces and forums our Threat Resistance Unit (TRU) research team is finding on the</a:t>
            </a: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Dark Web--- the goods and services being bought, sold and traded in this nefarious “Underground.” </a:t>
            </a:r>
          </a:p>
          <a:p>
            <a:pPr lvl="0"/>
            <a:endParaRPr lang="en-US" sz="900" kern="1200" dirty="0">
              <a:solidFill>
                <a:schemeClr val="tx1"/>
              </a:solidFill>
              <a:effectLst/>
              <a:latin typeface="+mn-lt"/>
              <a:ea typeface="+mn-ea"/>
              <a:cs typeface="+mn-cs"/>
            </a:endParaRPr>
          </a:p>
          <a:p>
            <a:pPr marL="685800" lvl="1" indent="-342900">
              <a:buFont typeface="Wingdings" panose="05000000000000000000" pitchFamily="2" charset="2"/>
              <a:buChar char="§"/>
            </a:pPr>
            <a:r>
              <a:rPr lang="en-US" sz="900" kern="1200" dirty="0">
                <a:solidFill>
                  <a:schemeClr val="tx1"/>
                </a:solidFill>
                <a:effectLst/>
                <a:latin typeface="+mn-lt"/>
                <a:ea typeface="+mn-ea"/>
                <a:cs typeface="+mn-cs"/>
              </a:rPr>
              <a:t>Dark Web cybercriminals find  a way to monetize any type of data and credentials.  </a:t>
            </a: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Our TRU research team recently found threat actors selling not just the usual goods, such as  malicious software, stolen credit and debit data and bank account credentials. They found hackers selling consumers’ pizza points and their credentials to their Disney Plus, </a:t>
            </a:r>
            <a:r>
              <a:rPr lang="en-US" sz="900" kern="1200" dirty="0" err="1">
                <a:solidFill>
                  <a:schemeClr val="tx1"/>
                </a:solidFill>
                <a:effectLst/>
                <a:latin typeface="+mn-lt"/>
                <a:ea typeface="+mn-ea"/>
                <a:cs typeface="+mn-cs"/>
              </a:rPr>
              <a:t>NetFlix</a:t>
            </a:r>
            <a:r>
              <a:rPr lang="en-US" sz="900" kern="1200" dirty="0">
                <a:solidFill>
                  <a:schemeClr val="tx1"/>
                </a:solidFill>
                <a:effectLst/>
                <a:latin typeface="+mn-lt"/>
                <a:ea typeface="+mn-ea"/>
                <a:cs typeface="+mn-cs"/>
              </a:rPr>
              <a:t> and Spotify accounts. </a:t>
            </a:r>
          </a:p>
          <a:p>
            <a:pPr lvl="0"/>
            <a:endParaRPr lang="en-US" sz="900" kern="1200" dirty="0">
              <a:solidFill>
                <a:schemeClr val="tx1"/>
              </a:solidFill>
              <a:effectLst/>
              <a:latin typeface="+mn-lt"/>
              <a:ea typeface="+mn-ea"/>
              <a:cs typeface="+mn-cs"/>
            </a:endParaRPr>
          </a:p>
          <a:p>
            <a:pPr marL="685800" lvl="1" indent="-342900">
              <a:buFont typeface="Wingdings" panose="05000000000000000000" pitchFamily="2" charset="2"/>
              <a:buChar char="§"/>
            </a:pPr>
            <a:r>
              <a:rPr lang="en-US" sz="900" kern="1200" dirty="0">
                <a:solidFill>
                  <a:schemeClr val="tx1"/>
                </a:solidFill>
                <a:effectLst/>
                <a:latin typeface="+mn-lt"/>
                <a:ea typeface="+mn-ea"/>
                <a:cs typeface="+mn-cs"/>
              </a:rPr>
              <a:t>Business </a:t>
            </a:r>
            <a:r>
              <a:rPr lang="en-US" sz="900" kern="1200" dirty="0" err="1">
                <a:solidFill>
                  <a:schemeClr val="tx1"/>
                </a:solidFill>
                <a:effectLst/>
                <a:latin typeface="+mn-lt"/>
                <a:ea typeface="+mn-ea"/>
                <a:cs typeface="+mn-cs"/>
              </a:rPr>
              <a:t>Fullz</a:t>
            </a:r>
            <a:r>
              <a:rPr lang="en-US" sz="900" kern="1200" dirty="0">
                <a:solidFill>
                  <a:schemeClr val="tx1"/>
                </a:solidFill>
                <a:effectLst/>
                <a:latin typeface="+mn-lt"/>
                <a:ea typeface="+mn-ea"/>
                <a:cs typeface="+mn-cs"/>
              </a:rPr>
              <a:t>---An alarming new finding the TRU team found this year was that underground hackers are not only selling complete personal identity kits, </a:t>
            </a:r>
            <a:r>
              <a:rPr lang="en-US" sz="900" kern="1200" dirty="0" err="1">
                <a:solidFill>
                  <a:schemeClr val="tx1"/>
                </a:solidFill>
                <a:effectLst/>
                <a:latin typeface="+mn-lt"/>
                <a:ea typeface="+mn-ea"/>
                <a:cs typeface="+mn-cs"/>
              </a:rPr>
              <a:t>a.k.a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fullz</a:t>
            </a:r>
            <a:r>
              <a:rPr lang="en-US" sz="900" kern="1200" dirty="0">
                <a:solidFill>
                  <a:schemeClr val="tx1"/>
                </a:solidFill>
                <a:effectLst/>
                <a:latin typeface="+mn-lt"/>
                <a:ea typeface="+mn-ea"/>
                <a:cs typeface="+mn-cs"/>
              </a:rPr>
              <a:t>  (contains all the info a criminal needs to steal someone’s identity including SSN, full name, DOB, Mother’s Maiden Name, address, email address, phone number, and often online bank account credentials or cc card credentials )—these usually run between $30  and $40 dollar a piece for a U.S. based resident. </a:t>
            </a:r>
            <a:r>
              <a:rPr lang="en-US" sz="900" kern="1200" dirty="0" err="1">
                <a:solidFill>
                  <a:schemeClr val="tx1"/>
                </a:solidFill>
                <a:effectLst/>
                <a:latin typeface="+mn-lt"/>
                <a:ea typeface="+mn-ea"/>
                <a:cs typeface="+mn-cs"/>
              </a:rPr>
              <a:t>fullz</a:t>
            </a:r>
            <a:r>
              <a:rPr lang="en-US" sz="900" kern="1200" dirty="0">
                <a:solidFill>
                  <a:schemeClr val="tx1"/>
                </a:solidFill>
                <a:effectLst/>
                <a:latin typeface="+mn-lt"/>
                <a:ea typeface="+mn-ea"/>
                <a:cs typeface="+mn-cs"/>
              </a:rPr>
              <a:t>. But we also, for the first time, saw numerous dark markets selling full business identity kits.  These include everything a scammer needs to impersonate a corporate officer of a business. including . Bank Acct Numbers, Employee Identification Number (EIN), Certificate of Business, Corporate Officers’ Names, Birth Date, SSN.) . These business identity kits are only running between $35 -$60, depending on the geo location of the business.—which country it is in. </a:t>
            </a:r>
          </a:p>
          <a:p>
            <a:pPr marL="342900" lvl="0" indent="-342900">
              <a:buFont typeface="Wingdings" panose="05000000000000000000" pitchFamily="2" charset="2"/>
              <a:buChar char="§"/>
            </a:pPr>
            <a:endParaRPr lang="en-US" sz="900" kern="1200" dirty="0">
              <a:solidFill>
                <a:schemeClr val="tx1"/>
              </a:solidFill>
              <a:effectLst/>
              <a:latin typeface="+mn-lt"/>
              <a:ea typeface="+mn-ea"/>
              <a:cs typeface="+mn-cs"/>
            </a:endParaRPr>
          </a:p>
          <a:p>
            <a:pPr marL="685800" lvl="1" indent="-342900">
              <a:buFont typeface="Wingdings" panose="05000000000000000000" pitchFamily="2" charset="2"/>
              <a:buChar char="§"/>
            </a:pPr>
            <a:r>
              <a:rPr lang="en-US" sz="900" kern="1200" dirty="0">
                <a:solidFill>
                  <a:schemeClr val="tx1"/>
                </a:solidFill>
                <a:effectLst/>
                <a:latin typeface="+mn-lt"/>
                <a:ea typeface="+mn-ea"/>
                <a:cs typeface="+mn-cs"/>
              </a:rPr>
              <a:t>What can a Criminal Do With Business </a:t>
            </a:r>
            <a:r>
              <a:rPr lang="en-US" sz="900" kern="1200" dirty="0" err="1">
                <a:solidFill>
                  <a:schemeClr val="tx1"/>
                </a:solidFill>
                <a:effectLst/>
                <a:latin typeface="+mn-lt"/>
                <a:ea typeface="+mn-ea"/>
                <a:cs typeface="+mn-cs"/>
              </a:rPr>
              <a:t>Fullz</a:t>
            </a:r>
            <a:r>
              <a:rPr lang="en-US" sz="900" kern="1200" dirty="0">
                <a:solidFill>
                  <a:schemeClr val="tx1"/>
                </a:solidFill>
                <a:effectLst/>
                <a:latin typeface="+mn-lt"/>
                <a:ea typeface="+mn-ea"/>
                <a:cs typeface="+mn-cs"/>
              </a:rPr>
              <a:t>’ Value—They can pull off a myriad of financial schemes including:  </a:t>
            </a:r>
          </a:p>
          <a:p>
            <a:pPr marL="1143000" lvl="2" indent="-457200">
              <a:buFont typeface="+mj-lt"/>
              <a:buAutoNum type="arabicPeriod"/>
            </a:pPr>
            <a:r>
              <a:rPr lang="en-US" sz="900" kern="1200" dirty="0">
                <a:solidFill>
                  <a:schemeClr val="tx1"/>
                </a:solidFill>
                <a:effectLst/>
                <a:latin typeface="+mn-lt"/>
                <a:ea typeface="+mn-ea"/>
                <a:cs typeface="+mn-cs"/>
              </a:rPr>
              <a:t>Apply  for Business Loans and Lines of Credit</a:t>
            </a:r>
          </a:p>
          <a:p>
            <a:pPr marL="1143000" lvl="2" indent="-457200">
              <a:buFont typeface="+mj-lt"/>
              <a:buAutoNum type="arabicPeriod"/>
            </a:pPr>
            <a:r>
              <a:rPr lang="en-US" sz="900" kern="1200" dirty="0">
                <a:solidFill>
                  <a:schemeClr val="tx1"/>
                </a:solidFill>
                <a:effectLst/>
                <a:latin typeface="+mn-lt"/>
                <a:ea typeface="+mn-ea"/>
                <a:cs typeface="+mn-cs"/>
              </a:rPr>
              <a:t>Take Out High-Limit Credit Cards</a:t>
            </a:r>
          </a:p>
          <a:p>
            <a:pPr marL="1143000" lvl="2" indent="-457200">
              <a:buFont typeface="+mj-lt"/>
              <a:buAutoNum type="arabicPeriod"/>
            </a:pPr>
            <a:r>
              <a:rPr lang="en-US" sz="900" kern="1200" dirty="0">
                <a:solidFill>
                  <a:schemeClr val="tx1"/>
                </a:solidFill>
                <a:effectLst/>
                <a:latin typeface="+mn-lt"/>
                <a:ea typeface="+mn-ea"/>
                <a:cs typeface="+mn-cs"/>
              </a:rPr>
              <a:t>Set up business bank accounts to launder large sums of money</a:t>
            </a:r>
          </a:p>
          <a:p>
            <a:pPr marL="1143000" lvl="2" indent="-457200">
              <a:buFont typeface="+mj-lt"/>
              <a:buAutoNum type="arabicPeriod"/>
            </a:pPr>
            <a:r>
              <a:rPr lang="en-US" sz="900" kern="1200" dirty="0">
                <a:solidFill>
                  <a:schemeClr val="tx1"/>
                </a:solidFill>
                <a:effectLst/>
                <a:latin typeface="+mn-lt"/>
                <a:ea typeface="+mn-ea"/>
                <a:cs typeface="+mn-cs"/>
              </a:rPr>
              <a:t>Launch Business Email Compromise attacks against victim company’s customers  </a:t>
            </a:r>
          </a:p>
          <a:p>
            <a:pPr marL="342900" lvl="0" indent="-342900">
              <a:buFont typeface="Wingdings" panose="05000000000000000000" pitchFamily="2" charset="2"/>
              <a:buChar char="§"/>
            </a:pPr>
            <a:endParaRPr lang="en-US" sz="900" kern="1200" dirty="0">
              <a:solidFill>
                <a:schemeClr val="tx1"/>
              </a:solidFill>
              <a:effectLst/>
              <a:latin typeface="+mn-lt"/>
              <a:ea typeface="+mn-ea"/>
              <a:cs typeface="+mn-cs"/>
            </a:endParaRPr>
          </a:p>
          <a:p>
            <a:pPr marL="228600" lvl="0" indent="-228600">
              <a:buFont typeface="+mj-lt"/>
              <a:buAutoNum type="arabicPeriod" startAt="2"/>
            </a:pPr>
            <a:r>
              <a:rPr lang="en-US" sz="900" kern="1200" dirty="0">
                <a:solidFill>
                  <a:schemeClr val="tx1"/>
                </a:solidFill>
                <a:effectLst/>
                <a:latin typeface="+mn-lt"/>
                <a:ea typeface="+mn-ea"/>
                <a:cs typeface="+mn-cs"/>
              </a:rPr>
              <a:t>Talk about ways everyone can protect themselves in the new remote workforce</a:t>
            </a:r>
          </a:p>
          <a:p>
            <a:pPr marL="228600" lvl="0" indent="-228600">
              <a:buFont typeface="+mj-lt"/>
              <a:buAutoNum type="arabicPeriod" startAt="2"/>
            </a:pPr>
            <a:endParaRPr lang="en-US" sz="900" kern="1200" dirty="0">
              <a:solidFill>
                <a:schemeClr val="tx1"/>
              </a:solidFill>
              <a:effectLst/>
              <a:latin typeface="+mn-lt"/>
              <a:ea typeface="+mn-ea"/>
              <a:cs typeface="+mn-cs"/>
            </a:endParaRPr>
          </a:p>
          <a:p>
            <a:pPr marL="228600" lvl="0" indent="-228600">
              <a:buFont typeface="+mj-lt"/>
              <a:buAutoNum type="arabicPeriod" startAt="2"/>
            </a:pPr>
            <a:r>
              <a:rPr lang="en-US" sz="900" kern="1200" dirty="0">
                <a:solidFill>
                  <a:schemeClr val="tx1"/>
                </a:solidFill>
                <a:effectLst/>
                <a:latin typeface="+mn-lt"/>
                <a:ea typeface="+mn-ea"/>
                <a:cs typeface="+mn-cs"/>
              </a:rPr>
              <a:t>And finally take some of your questions.</a:t>
            </a:r>
          </a:p>
          <a:p>
            <a:endParaRPr lang="en-US" dirty="0"/>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3</a:t>
            </a:fld>
            <a:endParaRPr lang="en-US" dirty="0"/>
          </a:p>
        </p:txBody>
      </p:sp>
    </p:spTree>
    <p:extLst>
      <p:ext uri="{BB962C8B-B14F-4D97-AF65-F5344CB8AC3E}">
        <p14:creationId xmlns:p14="http://schemas.microsoft.com/office/powerpoint/2010/main" val="250475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900" kern="1200" dirty="0">
                <a:solidFill>
                  <a:schemeClr val="tx1"/>
                </a:solidFill>
                <a:effectLst/>
                <a:latin typeface="+mn-lt"/>
                <a:ea typeface="+mn-ea"/>
                <a:cs typeface="+mn-cs"/>
              </a:rPr>
              <a:t>Cybercrime seen as a separate entity to traditional crime, but it is carried out by the same types of criminals for the same type of reasons:</a:t>
            </a:r>
          </a:p>
          <a:p>
            <a:pPr fontAlgn="base"/>
            <a:r>
              <a:rPr lang="en-US" sz="900" kern="1200" dirty="0">
                <a:solidFill>
                  <a:schemeClr val="tx1"/>
                </a:solidFill>
                <a:effectLst/>
                <a:latin typeface="+mn-lt"/>
                <a:ea typeface="+mn-ea"/>
                <a:cs typeface="+mn-cs"/>
              </a:rPr>
              <a:t>Hackers are professional thieves, criminal gangs, disgruntled employees, professional competition, activists, disillusioned youth and state adversaries. Same motivations -- boredom and vandalism, ideological or political support, malice or revenge, terrorism or notoriety and sensationalism, mostly for monetary gain through extortion or sale of illegally obtained data. But there are some important differences:</a:t>
            </a:r>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900" b="1" kern="1200" dirty="0">
                <a:solidFill>
                  <a:schemeClr val="tx1"/>
                </a:solidFill>
                <a:effectLst/>
                <a:latin typeface="+mn-lt"/>
                <a:ea typeface="+mn-ea"/>
                <a:cs typeface="+mn-cs"/>
              </a:rPr>
              <a:t>SCALE:</a:t>
            </a:r>
            <a:r>
              <a:rPr lang="en-US" sz="900" kern="1200" dirty="0">
                <a:solidFill>
                  <a:schemeClr val="tx1"/>
                </a:solidFill>
                <a:effectLst/>
                <a:latin typeface="+mn-lt"/>
                <a:ea typeface="+mn-ea"/>
                <a:cs typeface="+mn-cs"/>
              </a:rPr>
              <a:t> </a:t>
            </a: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Attacks can be conducted on a scale not possible in the physical world. A traditional bank robber may only be able to hit one or two banks a week, a cyber-attack can target 100’s if not 1000’s of sites at once.</a:t>
            </a:r>
          </a:p>
          <a:p>
            <a:pPr marL="171450" indent="-171450" fontAlgn="base">
              <a:buFont typeface="Arial" panose="020B0604020202020204" pitchFamily="34" charset="0"/>
              <a:buChar char="•"/>
            </a:pPr>
            <a:endParaRPr lang="en-US" sz="9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900" b="1" kern="1200" dirty="0">
                <a:solidFill>
                  <a:schemeClr val="tx1"/>
                </a:solidFill>
                <a:effectLst/>
                <a:latin typeface="+mn-lt"/>
                <a:ea typeface="+mn-ea"/>
                <a:cs typeface="+mn-cs"/>
              </a:rPr>
              <a:t>REACH:</a:t>
            </a:r>
            <a:br>
              <a:rPr lang="en-US" sz="900" b="1"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Attacks can be performed from anywhere in the world; they can be performed anonymously and within jurisdictions where the consequences of those actions may not, or cannot, be addressed by the criminal justice system. Attackers can extract far more data digitally than would ever be possible in the physical world. For example, One (1) gigabyte of data is approximately 4,500 paperback books. Think of how many gigabytes of data is held on a system, hackers can extract this within a matter of minutes.</a:t>
            </a:r>
          </a:p>
          <a:p>
            <a:pPr marL="171450" indent="-171450" fontAlgn="base">
              <a:buFont typeface="Arial" panose="020B0604020202020204" pitchFamily="34" charset="0"/>
              <a:buChar char="•"/>
            </a:pPr>
            <a:endParaRPr lang="en-US" sz="9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900" b="1" kern="1200" dirty="0">
                <a:solidFill>
                  <a:schemeClr val="tx1"/>
                </a:solidFill>
                <a:effectLst/>
                <a:latin typeface="+mn-lt"/>
                <a:ea typeface="+mn-ea"/>
                <a:cs typeface="+mn-cs"/>
              </a:rPr>
              <a:t>SPEED:</a:t>
            </a: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Attacks are conducted at machine speed; a criminal can write a piece of code that can target multiple sites in minutes.</a:t>
            </a:r>
            <a:r>
              <a:rPr lang="en-US" sz="900" b="1" kern="1200" dirty="0">
                <a:solidFill>
                  <a:schemeClr val="tx1"/>
                </a:solidFill>
                <a:effectLst/>
                <a:latin typeface="+mn-lt"/>
                <a:ea typeface="+mn-ea"/>
                <a:cs typeface="+mn-cs"/>
              </a:rPr>
              <a:t> </a:t>
            </a:r>
          </a:p>
          <a:p>
            <a:pPr marL="171450" indent="-171450" fontAlgn="base">
              <a:buFont typeface="Arial" panose="020B0604020202020204" pitchFamily="34" charset="0"/>
              <a:buChar char="•"/>
            </a:pPr>
            <a:endParaRPr lang="en-US" sz="9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900" b="1" kern="1200" dirty="0">
                <a:solidFill>
                  <a:schemeClr val="tx1"/>
                </a:solidFill>
                <a:effectLst/>
                <a:latin typeface="+mn-lt"/>
                <a:ea typeface="+mn-ea"/>
                <a:cs typeface="+mn-cs"/>
              </a:rPr>
              <a:t>PERCEPTION and MEDIA EFFECT</a:t>
            </a:r>
            <a:r>
              <a:rPr lang="en-US" sz="900" kern="1200" dirty="0">
                <a:solidFill>
                  <a:schemeClr val="tx1"/>
                </a:solidFill>
                <a:effectLst/>
                <a:latin typeface="+mn-lt"/>
                <a:ea typeface="+mn-ea"/>
                <a:cs typeface="+mn-cs"/>
              </a:rPr>
              <a:t>:</a:t>
            </a: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When large financial institutions have been hacked the media has often wholly apportioned blame to the organizations rather than the criminals. This would not be the case in a physical bank robbery</a:t>
            </a:r>
            <a:r>
              <a:rPr lang="en-US" sz="900" b="1" kern="1200" dirty="0">
                <a:solidFill>
                  <a:schemeClr val="tx1"/>
                </a:solidFill>
                <a:effectLst/>
                <a:latin typeface="+mn-lt"/>
                <a:ea typeface="+mn-ea"/>
                <a:cs typeface="+mn-cs"/>
              </a:rPr>
              <a:t>.</a:t>
            </a:r>
            <a:r>
              <a:rPr lang="en-US" sz="900" kern="1200" dirty="0">
                <a:solidFill>
                  <a:schemeClr val="tx1"/>
                </a:solidFill>
                <a:effectLst/>
                <a:latin typeface="+mn-lt"/>
                <a:ea typeface="+mn-ea"/>
                <a:cs typeface="+mn-cs"/>
              </a:rPr>
              <a:t> And in the case of ransomware, most victims will not come forward out of fear it will damage their brand and in more than half of the cases, pay ransom to keep it quiet.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4</a:t>
            </a:fld>
            <a:endParaRPr lang="en-US" dirty="0"/>
          </a:p>
        </p:txBody>
      </p:sp>
    </p:spTree>
    <p:extLst>
      <p:ext uri="{BB962C8B-B14F-4D97-AF65-F5344CB8AC3E}">
        <p14:creationId xmlns:p14="http://schemas.microsoft.com/office/powerpoint/2010/main" val="56261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Deep Web includes </a:t>
            </a:r>
            <a:r>
              <a:rPr lang="en-US" sz="900" b="1" kern="1200" dirty="0">
                <a:solidFill>
                  <a:schemeClr val="tx1"/>
                </a:solidFill>
                <a:effectLst/>
                <a:latin typeface="+mn-lt"/>
                <a:ea typeface="+mn-ea"/>
                <a:cs typeface="+mn-cs"/>
              </a:rPr>
              <a:t>anything behind firewalls that might require a password</a:t>
            </a:r>
            <a:r>
              <a:rPr lang="en-US" sz="900" kern="1200" dirty="0">
                <a:solidFill>
                  <a:schemeClr val="tx1"/>
                </a:solidFill>
                <a:effectLst/>
                <a:latin typeface="+mn-lt"/>
                <a:ea typeface="+mn-ea"/>
                <a:cs typeface="+mn-cs"/>
              </a:rPr>
              <a:t>, so if you imagine all the stuff behind corporate websites you can’t reach, or the files behind university servers—it’s </a:t>
            </a:r>
            <a:r>
              <a:rPr lang="en-US" sz="900" b="1" kern="1200" dirty="0">
                <a:solidFill>
                  <a:schemeClr val="tx1"/>
                </a:solidFill>
                <a:effectLst/>
                <a:latin typeface="+mn-lt"/>
                <a:ea typeface="+mn-ea"/>
                <a:cs typeface="+mn-cs"/>
              </a:rPr>
              <a:t>a great deal of content, truly deep. And mostly innocuous. </a:t>
            </a:r>
          </a:p>
          <a:p>
            <a:r>
              <a:rPr lang="en-US" sz="900" kern="1200" dirty="0">
                <a:solidFill>
                  <a:schemeClr val="tx1"/>
                </a:solidFill>
                <a:effectLst/>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Dark web is a SUBSET of the Deep Web and includes those sites that operate through the encrypted TOR browsing network. Dark Web is smaller than most think,. To provide clarity on the Dark Web, Security </a:t>
            </a:r>
            <a:r>
              <a:rPr lang="en-US" sz="900" b="1" kern="1200" dirty="0">
                <a:solidFill>
                  <a:schemeClr val="tx1"/>
                </a:solidFill>
                <a:effectLst/>
                <a:latin typeface="+mn-lt"/>
                <a:ea typeface="+mn-ea"/>
                <a:cs typeface="+mn-cs"/>
              </a:rPr>
              <a:t>researchers crawled some 260,000 onion pages to estimate the full reachable Tor network </a:t>
            </a:r>
            <a:r>
              <a:rPr lang="en-US" sz="900" kern="1200" dirty="0">
                <a:solidFill>
                  <a:schemeClr val="tx1"/>
                </a:solidFill>
                <a:effectLst/>
                <a:latin typeface="+mn-lt"/>
                <a:ea typeface="+mn-ea"/>
                <a:cs typeface="+mn-cs"/>
              </a:rPr>
              <a:t>from a starting set of onion sites they pulled from public lists and internal content. They </a:t>
            </a:r>
            <a:r>
              <a:rPr lang="en-US" sz="900" b="1" kern="1200" dirty="0">
                <a:solidFill>
                  <a:schemeClr val="tx1"/>
                </a:solidFill>
                <a:effectLst/>
                <a:highlight>
                  <a:srgbClr val="FFFF00"/>
                </a:highlight>
                <a:latin typeface="+mn-lt"/>
                <a:ea typeface="+mn-ea"/>
                <a:cs typeface="+mn-cs"/>
              </a:rPr>
              <a:t>found 55,828 onion domains; of these, only 8,400 (15%) were live sites.</a:t>
            </a:r>
            <a:r>
              <a:rPr lang="en-US" sz="900" b="1" i="0" u="none" strike="noStrike" kern="1200" dirty="0">
                <a:solidFill>
                  <a:schemeClr val="tx1"/>
                </a:solidFill>
                <a:effectLst/>
                <a:highlight>
                  <a:srgbClr val="FFFF00"/>
                </a:highlight>
                <a:latin typeface="+mn-lt"/>
                <a:ea typeface="+mn-ea"/>
                <a:cs typeface="+mn-cs"/>
              </a:rPr>
              <a:t> </a:t>
            </a:r>
            <a:r>
              <a:rPr lang="en-US" sz="900" b="0" i="0" u="none" strike="noStrike" kern="1200" dirty="0">
                <a:solidFill>
                  <a:schemeClr val="tx1"/>
                </a:solidFill>
                <a:effectLst/>
                <a:latin typeface="+mn-lt"/>
                <a:ea typeface="+mn-ea"/>
                <a:cs typeface="+mn-cs"/>
              </a:rPr>
              <a:t>Some change onion addresses every few hours.</a:t>
            </a:r>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These sites often require specific software, configurations, authorizations, account creations or invitations, often operating in a gray legal area or are selling illegal and nefarious goods and services. It includes: </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anonymous marketplace (some of these marketplaces claim to have a million monthly visitors) </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 hacker forums,</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Many sites designed to entice you into turning over precious cryptocurrency. </a:t>
            </a:r>
          </a:p>
          <a:p>
            <a:pPr marL="514350" lvl="1" indent="-171450">
              <a:buFont typeface="Arial" panose="020B0604020202020204" pitchFamily="34" charset="0"/>
              <a:buChar char="•"/>
            </a:pPr>
            <a:r>
              <a:rPr lang="en-US" sz="900" kern="1200" dirty="0">
                <a:solidFill>
                  <a:schemeClr val="tx1"/>
                </a:solidFill>
                <a:effectLst/>
                <a:latin typeface="+mn-lt"/>
                <a:ea typeface="+mn-ea"/>
                <a:cs typeface="+mn-cs"/>
              </a:rPr>
              <a:t>Sites which contain child pornography, torture videos and mythical red rooms that purport to display live murders.</a:t>
            </a:r>
          </a:p>
          <a:p>
            <a:r>
              <a:rPr lang="en-US" sz="9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5</a:t>
            </a:fld>
            <a:endParaRPr lang="en-US" dirty="0"/>
          </a:p>
        </p:txBody>
      </p:sp>
    </p:spTree>
    <p:extLst>
      <p:ext uri="{BB962C8B-B14F-4D97-AF65-F5344CB8AC3E}">
        <p14:creationId xmlns:p14="http://schemas.microsoft.com/office/powerpoint/2010/main" val="236116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If you are a bank executive, it would be wise to understand payment fraud; if you are a narcotics officers, it would be wise to understand digital distribution networks and the avenues by which criminals obtain guns; if you are a corporation that handles sensitive healthcare or financial data, you may want to understand how your data is being sold and distributed in order to convince executives to budget cybersecurity. </a:t>
            </a:r>
          </a:p>
          <a:p>
            <a:endParaRPr lang="en-US" sz="900" kern="1200" dirty="0">
              <a:solidFill>
                <a:schemeClr val="tx1"/>
              </a:solidFill>
              <a:effectLst/>
              <a:latin typeface="+mn-lt"/>
              <a:ea typeface="+mn-ea"/>
              <a:cs typeface="+mn-cs"/>
            </a:endParaRPr>
          </a:p>
          <a:p>
            <a:pPr marL="0" lvl="1" indent="-171450">
              <a:lnSpc>
                <a:spcPct val="100000"/>
              </a:lnSpc>
              <a:buFont typeface="Arial" panose="020B0604020202020204" pitchFamily="34" charset="0"/>
              <a:buChar char="•"/>
            </a:pPr>
            <a:r>
              <a:rPr lang="en-US" sz="1200" b="1" dirty="0"/>
              <a:t>TACTICS</a:t>
            </a:r>
          </a:p>
          <a:p>
            <a:pPr marL="0" lvl="1" indent="-171450">
              <a:lnSpc>
                <a:spcPct val="100000"/>
              </a:lnSpc>
              <a:spcBef>
                <a:spcPts val="0"/>
              </a:spcBef>
              <a:buFont typeface="Arial" panose="020B0604020202020204" pitchFamily="34" charset="0"/>
              <a:buChar char="•"/>
            </a:pPr>
            <a:r>
              <a:rPr lang="en-US" sz="1200" b="1" dirty="0"/>
              <a:t>TECHNIQUES </a:t>
            </a:r>
            <a:r>
              <a:rPr lang="en-US" sz="1200" dirty="0"/>
              <a:t>(types of malware, malicious domains, first-stage payload, etc.)</a:t>
            </a:r>
          </a:p>
          <a:p>
            <a:pPr marL="0" lvl="1" indent="-171450">
              <a:lnSpc>
                <a:spcPct val="100000"/>
              </a:lnSpc>
              <a:spcBef>
                <a:spcPts val="0"/>
              </a:spcBef>
              <a:buFont typeface="Arial" panose="020B0604020202020204" pitchFamily="34" charset="0"/>
              <a:buChar char="•"/>
            </a:pPr>
            <a:r>
              <a:rPr lang="en-US" sz="1200" b="1" dirty="0"/>
              <a:t>PROCEDURES </a:t>
            </a:r>
            <a:r>
              <a:rPr lang="en-US" sz="1200" dirty="0"/>
              <a:t>(hackers’ MO)</a:t>
            </a: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400" b="1" kern="1200" dirty="0">
                <a:solidFill>
                  <a:schemeClr val="tx1"/>
                </a:solidFill>
                <a:effectLst/>
                <a:latin typeface="+mn-lt"/>
                <a:ea typeface="+mn-ea"/>
                <a:cs typeface="+mn-cs"/>
              </a:rPr>
              <a:t>THESE MARKETS SHOW THE DEPTH AND BREADTH OF THREATS AND HOW THEY MONOTIZE DATA</a:t>
            </a:r>
          </a:p>
          <a:p>
            <a:pPr marL="285750" indent="-285750">
              <a:buFont typeface="Arial" panose="020B0604020202020204" pitchFamily="34" charset="0"/>
              <a:buChar char="•"/>
            </a:pPr>
            <a:endParaRPr lang="en-US" sz="1400" b="1" kern="1200" dirty="0">
              <a:solidFill>
                <a:schemeClr val="tx1"/>
              </a:solidFill>
              <a:effectLst/>
              <a:latin typeface="+mn-lt"/>
              <a:ea typeface="+mn-ea"/>
              <a:cs typeface="+mn-cs"/>
            </a:endParaRPr>
          </a:p>
          <a:p>
            <a:pPr marL="285750" indent="-285750">
              <a:buFont typeface="Arial" panose="020B0604020202020204" pitchFamily="34" charset="0"/>
              <a:buChar char="•"/>
            </a:pPr>
            <a:r>
              <a:rPr lang="en-US" sz="1400" b="1" kern="1200" dirty="0">
                <a:solidFill>
                  <a:schemeClr val="tx1"/>
                </a:solidFill>
                <a:effectLst/>
                <a:latin typeface="+mn-lt"/>
                <a:ea typeface="+mn-ea"/>
                <a:cs typeface="+mn-cs"/>
              </a:rPr>
              <a:t>IT HELPS TO KNOW WHO THE LARGEST MOST LUCRATIVE TARGETS ARE (AND IF YOU”RE ONE OF THEM)</a:t>
            </a:r>
          </a:p>
          <a:p>
            <a:pPr marL="285750" indent="-285750">
              <a:buFont typeface="Arial" panose="020B0604020202020204" pitchFamily="34" charset="0"/>
              <a:buChar char="•"/>
            </a:pPr>
            <a:endParaRPr lang="en-US" sz="1400" b="1" kern="1200" dirty="0">
              <a:solidFill>
                <a:schemeClr val="tx1"/>
              </a:solidFill>
              <a:effectLst/>
              <a:latin typeface="+mn-lt"/>
              <a:ea typeface="+mn-ea"/>
              <a:cs typeface="+mn-cs"/>
            </a:endParaRPr>
          </a:p>
          <a:p>
            <a:pPr marL="285750" indent="-285750">
              <a:buFont typeface="Arial" panose="020B0604020202020204" pitchFamily="34" charset="0"/>
              <a:buChar char="•"/>
            </a:pPr>
            <a:r>
              <a:rPr lang="en-US" sz="1400" b="1" kern="1200" dirty="0">
                <a:solidFill>
                  <a:schemeClr val="tx1"/>
                </a:solidFill>
                <a:effectLst/>
                <a:latin typeface="+mn-lt"/>
                <a:ea typeface="+mn-ea"/>
                <a:cs typeface="+mn-cs"/>
              </a:rPr>
              <a:t>THREAT INTEL = BETTER RISK DECISIONS</a:t>
            </a:r>
          </a:p>
          <a:p>
            <a:pPr marL="285750" indent="-285750">
              <a:buFont typeface="Arial" panose="020B0604020202020204" pitchFamily="34" charset="0"/>
              <a:buChar char="•"/>
            </a:pPr>
            <a:endParaRPr lang="en-US" sz="1400" b="1" kern="1200" dirty="0">
              <a:solidFill>
                <a:schemeClr val="tx1"/>
              </a:solidFill>
              <a:effectLst/>
              <a:latin typeface="+mn-lt"/>
              <a:ea typeface="+mn-ea"/>
              <a:cs typeface="+mn-cs"/>
            </a:endParaRPr>
          </a:p>
          <a:p>
            <a:pPr marL="285750" indent="-285750">
              <a:buFont typeface="Arial" panose="020B0604020202020204" pitchFamily="34" charset="0"/>
              <a:buChar char="•"/>
            </a:pPr>
            <a:r>
              <a:rPr lang="en-US" sz="1400" b="1" kern="1200" dirty="0">
                <a:solidFill>
                  <a:schemeClr val="tx1"/>
                </a:solidFill>
                <a:effectLst/>
                <a:latin typeface="+mn-lt"/>
                <a:ea typeface="+mn-ea"/>
                <a:cs typeface="+mn-cs"/>
              </a:rPr>
              <a:t>MAY SPOT DATA or IP FOR SALE</a:t>
            </a:r>
            <a:endParaRPr lang="en-US" sz="1400" b="1" dirty="0"/>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6</a:t>
            </a:fld>
            <a:endParaRPr lang="en-US" dirty="0"/>
          </a:p>
        </p:txBody>
      </p:sp>
    </p:spTree>
    <p:extLst>
      <p:ext uri="{BB962C8B-B14F-4D97-AF65-F5344CB8AC3E}">
        <p14:creationId xmlns:p14="http://schemas.microsoft.com/office/powerpoint/2010/main" val="69973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lnSpc>
                <a:spcPct val="100000"/>
              </a:lnSpc>
              <a:spcBef>
                <a:spcPts val="0"/>
              </a:spcBef>
              <a:spcAft>
                <a:spcPts val="600"/>
              </a:spcAft>
            </a:pPr>
            <a:r>
              <a:rPr lang="en-US" sz="900" dirty="0"/>
              <a:t>Silk Road 2011-2013: Bitcoin’s first proof of concept;  </a:t>
            </a:r>
            <a:r>
              <a:rPr lang="en-US" sz="900" b="1" dirty="0"/>
              <a:t>Introduced cryptocurrency </a:t>
            </a:r>
            <a:r>
              <a:rPr lang="en-US" sz="900" dirty="0"/>
              <a:t>and </a:t>
            </a:r>
            <a:r>
              <a:rPr lang="en-US" sz="900" b="1" dirty="0"/>
              <a:t>changed our understanding of encryption</a:t>
            </a:r>
            <a:endParaRPr lang="en-US" sz="900" b="1" kern="1200" dirty="0">
              <a:solidFill>
                <a:schemeClr val="tx1"/>
              </a:solidFill>
              <a:effectLst/>
              <a:latin typeface="+mn-lt"/>
              <a:ea typeface="+mn-ea"/>
              <a:cs typeface="+mn-cs"/>
            </a:endParaRPr>
          </a:p>
          <a:p>
            <a:endParaRPr lang="en-US" sz="900" b="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Silk Road, Bitcoin’s first real world proof- of -concept hosted a trustless environment </a:t>
            </a:r>
            <a:r>
              <a:rPr lang="en-US" sz="900" b="1" kern="1200" dirty="0">
                <a:solidFill>
                  <a:schemeClr val="tx1"/>
                </a:solidFill>
                <a:effectLst/>
                <a:latin typeface="+mn-lt"/>
                <a:ea typeface="+mn-ea"/>
                <a:cs typeface="+mn-cs"/>
              </a:rPr>
              <a:t>using PGP messaging and a bitcoin escrow service</a:t>
            </a:r>
            <a:r>
              <a:rPr lang="en-US" sz="900" kern="1200" dirty="0">
                <a:solidFill>
                  <a:schemeClr val="tx1"/>
                </a:solidFill>
                <a:effectLst/>
                <a:latin typeface="+mn-lt"/>
                <a:ea typeface="+mn-ea"/>
                <a:cs typeface="+mn-cs"/>
              </a:rPr>
              <a:t> to broker </a:t>
            </a:r>
            <a:r>
              <a:rPr lang="en-US" sz="900" b="1" kern="1200" dirty="0">
                <a:solidFill>
                  <a:schemeClr val="tx1"/>
                </a:solidFill>
                <a:effectLst/>
                <a:latin typeface="+mn-lt"/>
                <a:ea typeface="+mn-ea"/>
                <a:cs typeface="+mn-cs"/>
              </a:rPr>
              <a:t>deals between anonymous buyers and sellers</a:t>
            </a:r>
            <a:r>
              <a:rPr lang="en-US" sz="900" kern="1200" dirty="0">
                <a:solidFill>
                  <a:schemeClr val="tx1"/>
                </a:solidFill>
                <a:effectLst/>
                <a:latin typeface="+mn-lt"/>
                <a:ea typeface="+mn-ea"/>
                <a:cs typeface="+mn-cs"/>
              </a:rPr>
              <a:t>. It became the model for every successful digital black market we have today; </a:t>
            </a:r>
            <a:r>
              <a:rPr lang="en-US" sz="900" b="1" kern="1200" dirty="0">
                <a:solidFill>
                  <a:schemeClr val="tx1"/>
                </a:solidFill>
                <a:effectLst/>
                <a:latin typeface="+mn-lt"/>
                <a:ea typeface="+mn-ea"/>
                <a:cs typeface="+mn-cs"/>
              </a:rPr>
              <a:t>technical featured adopted by Alibaba</a:t>
            </a:r>
            <a:r>
              <a:rPr lang="en-US" sz="900" kern="1200" dirty="0">
                <a:solidFill>
                  <a:schemeClr val="tx1"/>
                </a:solidFill>
                <a:effectLst/>
                <a:latin typeface="+mn-lt"/>
                <a:ea typeface="+mn-ea"/>
                <a:cs typeface="+mn-cs"/>
              </a:rPr>
              <a:t> the second largest online retailer to Amazon.</a:t>
            </a:r>
          </a:p>
          <a:p>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Hansa taken down in a Dutch raid, LE infiltrated the sight for months-few prosecutions of cybercriminals</a:t>
            </a:r>
            <a:br>
              <a:rPr lang="en-US" sz="900" kern="1200" dirty="0">
                <a:solidFill>
                  <a:schemeClr val="tx1"/>
                </a:solidFill>
                <a:effectLst/>
                <a:latin typeface="+mn-lt"/>
                <a:ea typeface="+mn-ea"/>
                <a:cs typeface="+mn-cs"/>
              </a:rPr>
            </a:br>
            <a:r>
              <a:rPr lang="en-US" sz="900" kern="1200" dirty="0" err="1">
                <a:solidFill>
                  <a:schemeClr val="tx1"/>
                </a:solidFill>
                <a:effectLst/>
                <a:latin typeface="+mn-lt"/>
                <a:ea typeface="+mn-ea"/>
                <a:cs typeface="+mn-cs"/>
              </a:rPr>
              <a:t>Alphay</a:t>
            </a:r>
            <a:r>
              <a:rPr lang="en-US" sz="900" kern="1200" dirty="0">
                <a:solidFill>
                  <a:schemeClr val="tx1"/>
                </a:solidFill>
                <a:effectLst/>
                <a:latin typeface="+mn-lt"/>
                <a:ea typeface="+mn-ea"/>
                <a:cs typeface="+mn-cs"/>
              </a:rPr>
              <a:t> Bay, Apollon Market take downs and some </a:t>
            </a:r>
            <a:r>
              <a:rPr lang="en-US" sz="900" b="1" kern="1200" dirty="0">
                <a:solidFill>
                  <a:schemeClr val="tx1"/>
                </a:solidFill>
                <a:effectLst/>
                <a:latin typeface="+mn-lt"/>
                <a:ea typeface="+mn-ea"/>
                <a:cs typeface="+mn-cs"/>
              </a:rPr>
              <a:t>major exit scams </a:t>
            </a:r>
            <a:r>
              <a:rPr lang="en-US" sz="900" kern="1200" dirty="0">
                <a:solidFill>
                  <a:schemeClr val="tx1"/>
                </a:solidFill>
                <a:effectLst/>
                <a:latin typeface="+mn-lt"/>
                <a:ea typeface="+mn-ea"/>
                <a:cs typeface="+mn-cs"/>
              </a:rPr>
              <a:t>– some have folded with millions of dollars of cryptocurrency</a:t>
            </a:r>
          </a:p>
          <a:p>
            <a:r>
              <a:rPr lang="en-US" sz="900" kern="1200" dirty="0">
                <a:solidFill>
                  <a:schemeClr val="tx1"/>
                </a:solidFill>
                <a:effectLst/>
                <a:latin typeface="+mn-lt"/>
                <a:ea typeface="+mn-ea"/>
                <a:cs typeface="+mn-cs"/>
              </a:rPr>
              <a:t>New markets with most users: Empire Market with 100,000 users; White House Market, Yellow Brick Road; Regional and country-specific sites in US)  Russia, Spain, EU and Australia</a:t>
            </a:r>
            <a:br>
              <a:rPr lang="en-US" sz="900" kern="1200" dirty="0">
                <a:solidFill>
                  <a:schemeClr val="tx1"/>
                </a:solidFill>
                <a:effectLst/>
                <a:latin typeface="+mn-lt"/>
                <a:ea typeface="+mn-ea"/>
                <a:cs typeface="+mn-cs"/>
              </a:rPr>
            </a:br>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URLs change often (hosted on bulletproof servers). TOR sites with specialized access provide constant updates of where to find them. Takes a noobs technical knowledge to access TOR, onion sites. With a basic understanding of cryptocurrency and PGP, anyone with a computer and an internet connection can access. </a:t>
            </a:r>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r>
              <a:rPr lang="en-US" sz="900" dirty="0"/>
              <a:t>USPS has benefited from interstate traffic. Stealth shipping methods are an art and discussed at length on forums. Increased sale of packing material such as mylar and smell-proof plastic to avoid detection. (ULINE)</a:t>
            </a:r>
          </a:p>
          <a:p>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Ross </a:t>
            </a:r>
            <a:r>
              <a:rPr lang="en-US" sz="900" kern="1200" dirty="0" err="1">
                <a:solidFill>
                  <a:schemeClr val="tx1"/>
                </a:solidFill>
                <a:effectLst/>
                <a:latin typeface="+mn-lt"/>
                <a:ea typeface="+mn-ea"/>
                <a:cs typeface="+mn-cs"/>
              </a:rPr>
              <a:t>Ubricht</a:t>
            </a:r>
            <a:r>
              <a:rPr lang="en-US" sz="900" kern="1200" dirty="0">
                <a:solidFill>
                  <a:schemeClr val="tx1"/>
                </a:solidFill>
                <a:effectLst/>
                <a:latin typeface="+mn-lt"/>
                <a:ea typeface="+mn-ea"/>
                <a:cs typeface="+mn-cs"/>
              </a:rPr>
              <a:t> serving 2 life sentences plus 40 years for a non-violent crime, flawed case was unjust  #</a:t>
            </a:r>
            <a:r>
              <a:rPr lang="en-US" sz="900" kern="1200" dirty="0" err="1">
                <a:solidFill>
                  <a:schemeClr val="tx1"/>
                </a:solidFill>
                <a:effectLst/>
                <a:latin typeface="+mn-lt"/>
                <a:ea typeface="+mn-ea"/>
                <a:cs typeface="+mn-cs"/>
              </a:rPr>
              <a:t>freeross</a:t>
            </a:r>
            <a:r>
              <a:rPr lang="en-US" sz="900" kern="1200" dirty="0">
                <a:solidFill>
                  <a:schemeClr val="tx1"/>
                </a:solidFill>
                <a:effectLst/>
                <a:latin typeface="+mn-lt"/>
                <a:ea typeface="+mn-ea"/>
                <a:cs typeface="+mn-cs"/>
              </a:rPr>
              <a:t> and </a:t>
            </a:r>
            <a:r>
              <a:rPr lang="en-US" sz="900" kern="1200" dirty="0" err="1">
                <a:solidFill>
                  <a:schemeClr val="tx1"/>
                </a:solidFill>
                <a:effectLst/>
                <a:latin typeface="+mn-lt"/>
                <a:ea typeface="+mn-ea"/>
                <a:cs typeface="+mn-cs"/>
              </a:rPr>
              <a:t>freeross.org</a:t>
            </a:r>
            <a:br>
              <a:rPr lang="en-US" sz="900" kern="1200" dirty="0">
                <a:solidFill>
                  <a:schemeClr val="tx1"/>
                </a:solidFill>
                <a:effectLst/>
                <a:latin typeface="+mn-lt"/>
                <a:ea typeface="+mn-ea"/>
                <a:cs typeface="+mn-cs"/>
              </a:rPr>
            </a:br>
            <a:br>
              <a:rPr lang="en-US" sz="900" b="1" kern="1200" dirty="0">
                <a:solidFill>
                  <a:schemeClr val="tx1"/>
                </a:solidFill>
                <a:effectLst/>
                <a:latin typeface="+mn-lt"/>
                <a:ea typeface="+mn-ea"/>
                <a:cs typeface="+mn-cs"/>
              </a:rPr>
            </a:br>
            <a:r>
              <a:rPr lang="en-US" sz="900" b="1" spc="-30" dirty="0"/>
              <a:t>Law enforcement takedowns and exit scams are increasing, but  there are still too many cybercriminals untouchable in foreign jurisdictions.</a:t>
            </a:r>
            <a:endParaRPr lang="en-US" sz="900" kern="1200" dirty="0">
              <a:solidFill>
                <a:schemeClr val="tx1"/>
              </a:solidFill>
              <a:effectLst/>
              <a:latin typeface="+mn-lt"/>
              <a:ea typeface="+mn-ea"/>
              <a:cs typeface="+mn-cs"/>
            </a:endParaRPr>
          </a:p>
          <a:p>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Most cybercriminals are rarely if ever caught. FBI C3 </a:t>
            </a:r>
            <a:r>
              <a:rPr lang="en-US" sz="900" u="sng" kern="1200" dirty="0">
                <a:solidFill>
                  <a:schemeClr val="tx1"/>
                </a:solidFill>
                <a:effectLst/>
                <a:latin typeface="+mn-lt"/>
                <a:ea typeface="+mn-ea"/>
                <a:cs typeface="+mn-cs"/>
                <a:hlinkClick r:id="rId3"/>
              </a:rPr>
              <a:t>2018 report</a:t>
            </a:r>
            <a:r>
              <a:rPr lang="en-US" sz="900" kern="1200" dirty="0">
                <a:solidFill>
                  <a:schemeClr val="tx1"/>
                </a:solidFill>
                <a:effectLst/>
                <a:latin typeface="+mn-lt"/>
                <a:ea typeface="+mn-ea"/>
                <a:cs typeface="+mn-cs"/>
              </a:rPr>
              <a:t> stated only 1% of cybercrimes are ever prosecuted. The Silk Road website was taken down in 2013 and replaced with another within 2 months. HANSA, </a:t>
            </a:r>
            <a:r>
              <a:rPr lang="en-US" sz="900" kern="1200" dirty="0" err="1">
                <a:solidFill>
                  <a:schemeClr val="tx1"/>
                </a:solidFill>
                <a:effectLst/>
                <a:latin typeface="+mn-lt"/>
                <a:ea typeface="+mn-ea"/>
                <a:cs typeface="+mn-cs"/>
              </a:rPr>
              <a:t>Alphabay</a:t>
            </a:r>
            <a:r>
              <a:rPr lang="en-US" sz="900" kern="1200" dirty="0">
                <a:solidFill>
                  <a:schemeClr val="tx1"/>
                </a:solidFill>
                <a:effectLst/>
                <a:latin typeface="+mn-lt"/>
                <a:ea typeface="+mn-ea"/>
                <a:cs typeface="+mn-cs"/>
              </a:rPr>
              <a:t>, Dream Market, Apollon, Empire Market and others followed and have all been taken down. Markets today look almost identical to the Silk Road in user experience and functionality.</a:t>
            </a:r>
          </a:p>
          <a:p>
            <a:r>
              <a:rPr lang="en-US" sz="900" kern="1200" dirty="0">
                <a:solidFill>
                  <a:schemeClr val="tx1"/>
                </a:solidFill>
                <a:effectLst/>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WALL STREET MARKET shut down y LE May 2019; Apollon Market exit scammed in February 2020.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highlight>
                  <a:srgbClr val="FFFF00"/>
                </a:highlight>
              </a:rPr>
              <a:t>Vendors post $500 escrow and aren’t likely to stiff customers on $200 order.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0344C8-7243-9E41-BA82-3CE896BB2805}" type="slidenum">
              <a:rPr lang="en-US" smtClean="0"/>
              <a:t>7</a:t>
            </a:fld>
            <a:endParaRPr lang="en-US" dirty="0"/>
          </a:p>
        </p:txBody>
      </p:sp>
    </p:spTree>
    <p:extLst>
      <p:ext uri="{BB962C8B-B14F-4D97-AF65-F5344CB8AC3E}">
        <p14:creationId xmlns:p14="http://schemas.microsoft.com/office/powerpoint/2010/main" val="302892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900" kern="1200" dirty="0">
                <a:solidFill>
                  <a:schemeClr val="tx1"/>
                </a:solidFill>
                <a:effectLst/>
                <a:latin typeface="+mn-lt"/>
                <a:ea typeface="+mn-ea"/>
                <a:cs typeface="+mn-cs"/>
              </a:rPr>
              <a:t>Was a reaction to government bailouts of banks and Wall Street in 2008.</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Pseudo-anonymous and can be tumbled to further obfuscate any money trail.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Isn’t controlled by any nation state or federal banking system and not easily subject to seizure.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Provides a faster and less expensive way to send transactions worldwide.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Is accepted on black markets for physical good and services where other money can not and where credit cards are unfeasible.</a:t>
            </a:r>
          </a:p>
          <a:p>
            <a:pPr lvl="0"/>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The street figured out its feasibility before the banks did. </a:t>
            </a:r>
          </a:p>
          <a:p>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Without cryptocurrencies, however, the black markets for cybercrime would not function as easily or grow as quickly. Despite government efforts to curtail or even stop the use of cryptocurrency, there is almost nothing they can do to keep people from participating in the digital ecosystems they create. </a:t>
            </a:r>
          </a:p>
          <a:p>
            <a:br>
              <a:rPr lang="en-US" sz="900" kern="1200" dirty="0">
                <a:solidFill>
                  <a:schemeClr val="tx1"/>
                </a:solidFill>
                <a:effectLst/>
                <a:latin typeface="+mn-lt"/>
                <a:ea typeface="+mn-ea"/>
                <a:cs typeface="+mn-cs"/>
              </a:rPr>
            </a:br>
            <a:r>
              <a:rPr lang="en-US" sz="900" kern="1200" dirty="0">
                <a:solidFill>
                  <a:schemeClr val="tx1"/>
                </a:solidFill>
                <a:effectLst/>
                <a:latin typeface="+mn-lt"/>
                <a:ea typeface="+mn-ea"/>
                <a:cs typeface="+mn-cs"/>
              </a:rPr>
              <a:t>(1) University of Sydney study about 46% of transactions on the Bitcoin blockchain, about $76 Billion, can be traced to cybercrime. Steadily declining over the last 6 years as more investors and crypto projects participate in the Bitcoin ecosystem. </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4,914 cryptocurrencies *—and some like </a:t>
            </a:r>
            <a:r>
              <a:rPr lang="en-US" sz="900" b="1" kern="1200" dirty="0" err="1">
                <a:solidFill>
                  <a:schemeClr val="tx1"/>
                </a:solidFill>
                <a:effectLst/>
                <a:latin typeface="+mn-lt"/>
                <a:ea typeface="+mn-ea"/>
                <a:cs typeface="+mn-cs"/>
              </a:rPr>
              <a:t>Monero</a:t>
            </a:r>
            <a:r>
              <a:rPr lang="en-US" sz="900" b="1" kern="1200" dirty="0">
                <a:solidFill>
                  <a:schemeClr val="tx1"/>
                </a:solidFill>
                <a:effectLst/>
                <a:latin typeface="+mn-lt"/>
                <a:ea typeface="+mn-ea"/>
                <a:cs typeface="+mn-cs"/>
              </a:rPr>
              <a:t> ($1 Billion </a:t>
            </a:r>
            <a:r>
              <a:rPr lang="en-US" sz="900" b="1" kern="1200" dirty="0" err="1">
                <a:solidFill>
                  <a:schemeClr val="tx1"/>
                </a:solidFill>
                <a:effectLst/>
                <a:latin typeface="+mn-lt"/>
                <a:ea typeface="+mn-ea"/>
                <a:cs typeface="+mn-cs"/>
              </a:rPr>
              <a:t>Marketcap</a:t>
            </a:r>
            <a:r>
              <a:rPr lang="en-US" sz="900" b="1" kern="1200" dirty="0">
                <a:solidFill>
                  <a:schemeClr val="tx1"/>
                </a:solidFill>
                <a:effectLst/>
                <a:latin typeface="+mn-lt"/>
                <a:ea typeface="+mn-ea"/>
                <a:cs typeface="+mn-cs"/>
              </a:rPr>
              <a:t>), </a:t>
            </a:r>
            <a:r>
              <a:rPr lang="en-US" sz="900" kern="1200" dirty="0">
                <a:solidFill>
                  <a:schemeClr val="tx1"/>
                </a:solidFill>
                <a:effectLst/>
                <a:latin typeface="+mn-lt"/>
                <a:ea typeface="+mn-ea"/>
                <a:cs typeface="+mn-cs"/>
              </a:rPr>
              <a:t>Dash and </a:t>
            </a:r>
            <a:r>
              <a:rPr lang="en-US" sz="900" kern="1200" dirty="0" err="1">
                <a:solidFill>
                  <a:schemeClr val="tx1"/>
                </a:solidFill>
                <a:effectLst/>
                <a:latin typeface="+mn-lt"/>
                <a:ea typeface="+mn-ea"/>
                <a:cs typeface="+mn-cs"/>
              </a:rPr>
              <a:t>ZCash</a:t>
            </a:r>
            <a:r>
              <a:rPr lang="en-US" sz="900" kern="1200" dirty="0">
                <a:solidFill>
                  <a:schemeClr val="tx1"/>
                </a:solidFill>
                <a:effectLst/>
                <a:latin typeface="+mn-lt"/>
                <a:ea typeface="+mn-ea"/>
                <a:cs typeface="+mn-cs"/>
              </a:rPr>
              <a:t> have anonymity and privacy features beyond those found in Bitcoin. The total worldwide market value of cryptocurrencies stands at $197.5 Billion ($58 Billion 24-hr volume), so there is clearly a growing market. Ultimately these markets exist because of the people who participate in their ecosystems. They trust the code, so they don’t have to trust each other.</a:t>
            </a:r>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8</a:t>
            </a:fld>
            <a:endParaRPr lang="en-US" dirty="0"/>
          </a:p>
        </p:txBody>
      </p:sp>
    </p:spTree>
    <p:extLst>
      <p:ext uri="{BB962C8B-B14F-4D97-AF65-F5344CB8AC3E}">
        <p14:creationId xmlns:p14="http://schemas.microsoft.com/office/powerpoint/2010/main" val="208193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marR="0" lvl="0" indent="-231775" algn="l" defTabSz="685800" rtl="0" eaLnBrk="1" fontAlgn="auto" latinLnBrk="0" hangingPunct="1">
              <a:lnSpc>
                <a:spcPct val="100000"/>
              </a:lnSpc>
              <a:spcBef>
                <a:spcPts val="0"/>
              </a:spcBef>
              <a:spcAft>
                <a:spcPts val="600"/>
              </a:spcAft>
              <a:buClrTx/>
              <a:buSzTx/>
              <a:buFontTx/>
              <a:buNone/>
              <a:tabLst/>
              <a:defRPr/>
            </a:pPr>
            <a:r>
              <a:rPr lang="en-US" sz="900" b="1" kern="1200" dirty="0">
                <a:solidFill>
                  <a:schemeClr val="tx1"/>
                </a:solidFill>
                <a:effectLst/>
                <a:latin typeface="+mn-lt"/>
                <a:ea typeface="+mn-ea"/>
                <a:cs typeface="+mn-cs"/>
              </a:rPr>
              <a:t>BUSINESS FULLZ DATA</a:t>
            </a:r>
          </a:p>
          <a:p>
            <a:pPr marL="231775" marR="0" lvl="0" indent="-231775" algn="l" defTabSz="685800" rtl="0" eaLnBrk="1" fontAlgn="auto" latinLnBrk="0" hangingPunct="1">
              <a:lnSpc>
                <a:spcPct val="100000"/>
              </a:lnSpc>
              <a:spcBef>
                <a:spcPts val="0"/>
              </a:spcBef>
              <a:spcAft>
                <a:spcPts val="600"/>
              </a:spcAft>
              <a:buClrTx/>
              <a:buSzTx/>
              <a:buFontTx/>
              <a:buNone/>
              <a:tabLst/>
              <a:defRPr/>
            </a:pPr>
            <a:r>
              <a:rPr lang="en-US" sz="900" kern="1200" dirty="0">
                <a:solidFill>
                  <a:schemeClr val="tx1"/>
                </a:solidFill>
                <a:effectLst/>
                <a:latin typeface="+mn-lt"/>
                <a:ea typeface="+mn-ea"/>
                <a:cs typeface="+mn-cs"/>
              </a:rPr>
              <a:t>An alarming new finding by the TRU team was hackers,  not only selling complete personal identity kits, </a:t>
            </a:r>
            <a:r>
              <a:rPr lang="en-US" sz="900" kern="1200" dirty="0" err="1">
                <a:solidFill>
                  <a:schemeClr val="tx1"/>
                </a:solidFill>
                <a:effectLst/>
                <a:latin typeface="+mn-lt"/>
                <a:ea typeface="+mn-ea"/>
                <a:cs typeface="+mn-cs"/>
              </a:rPr>
              <a:t>a.k.a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fullz</a:t>
            </a:r>
            <a:r>
              <a:rPr lang="en-US" sz="900" kern="1200" dirty="0">
                <a:solidFill>
                  <a:schemeClr val="tx1"/>
                </a:solidFill>
                <a:effectLst/>
                <a:latin typeface="+mn-lt"/>
                <a:ea typeface="+mn-ea"/>
                <a:cs typeface="+mn-cs"/>
              </a:rPr>
              <a:t>  (contains all the info a criminal needs to steal someone’s identity including), but</a:t>
            </a:r>
          </a:p>
          <a:p>
            <a:pPr marL="231775" marR="0" lvl="0" indent="-231775" algn="l" defTabSz="685800" rtl="0" eaLnBrk="1" fontAlgn="auto" latinLnBrk="0" hangingPunct="1">
              <a:lnSpc>
                <a:spcPct val="100000"/>
              </a:lnSpc>
              <a:spcBef>
                <a:spcPts val="0"/>
              </a:spcBef>
              <a:spcAft>
                <a:spcPts val="600"/>
              </a:spcAft>
              <a:buClrTx/>
              <a:buSzTx/>
              <a:buFontTx/>
              <a:buNone/>
              <a:tabLst/>
              <a:defRPr/>
            </a:pPr>
            <a:r>
              <a:rPr lang="en-US" sz="900" kern="1200" dirty="0">
                <a:solidFill>
                  <a:schemeClr val="tx1"/>
                </a:solidFill>
                <a:effectLst/>
                <a:latin typeface="+mn-lt"/>
                <a:ea typeface="+mn-ea"/>
                <a:cs typeface="+mn-cs"/>
              </a:rPr>
              <a:t>we saw threat actors selling Full Business Identity Kits. </a:t>
            </a:r>
            <a:r>
              <a:rPr lang="en-US" sz="900" b="1" kern="1200" dirty="0">
                <a:solidFill>
                  <a:schemeClr val="tx1"/>
                </a:solidFill>
                <a:effectLst/>
                <a:latin typeface="+mn-lt"/>
                <a:ea typeface="+mn-ea"/>
                <a:cs typeface="+mn-cs"/>
              </a:rPr>
              <a:t>(a.k.a. BUSINESS FULLZ</a:t>
            </a:r>
            <a:r>
              <a:rPr lang="en-US" sz="900" kern="1200" dirty="0">
                <a:solidFill>
                  <a:schemeClr val="tx1"/>
                </a:solidFill>
                <a:effectLst/>
                <a:latin typeface="+mn-lt"/>
                <a:ea typeface="+mn-ea"/>
                <a:cs typeface="+mn-cs"/>
              </a:rPr>
              <a:t>)  These include everything a scammer needs to impersonate a corporate officer of a business. including. Bank</a:t>
            </a:r>
          </a:p>
          <a:p>
            <a:pPr marL="231775" marR="0" lvl="0" indent="-231775" algn="l" defTabSz="685800" rtl="0" eaLnBrk="1" fontAlgn="auto" latinLnBrk="0" hangingPunct="1">
              <a:lnSpc>
                <a:spcPct val="100000"/>
              </a:lnSpc>
              <a:spcBef>
                <a:spcPts val="0"/>
              </a:spcBef>
              <a:spcAft>
                <a:spcPts val="600"/>
              </a:spcAft>
              <a:buClrTx/>
              <a:buSzTx/>
              <a:buFontTx/>
              <a:buNone/>
              <a:tabLst/>
              <a:defRPr/>
            </a:pPr>
            <a:r>
              <a:rPr lang="en-US" sz="900" kern="1200" dirty="0">
                <a:solidFill>
                  <a:schemeClr val="tx1"/>
                </a:solidFill>
                <a:effectLst/>
                <a:latin typeface="+mn-lt"/>
                <a:ea typeface="+mn-ea"/>
                <a:cs typeface="+mn-cs"/>
              </a:rPr>
              <a:t>Acct Numbers, Employee Identification Number (EIN), Certificate of Business, Corporate Officers’ Names, Birth Date, SSN.) . These </a:t>
            </a:r>
            <a:r>
              <a:rPr lang="en-US" sz="900" b="1" kern="1200" dirty="0">
                <a:solidFill>
                  <a:schemeClr val="tx1"/>
                </a:solidFill>
                <a:effectLst/>
                <a:latin typeface="+mn-lt"/>
                <a:ea typeface="+mn-ea"/>
                <a:cs typeface="+mn-cs"/>
              </a:rPr>
              <a:t>BUSINESS FULLZ  </a:t>
            </a:r>
            <a:r>
              <a:rPr lang="en-US" sz="900" kern="1200" dirty="0">
                <a:solidFill>
                  <a:schemeClr val="tx1"/>
                </a:solidFill>
                <a:effectLst/>
                <a:latin typeface="+mn-lt"/>
                <a:ea typeface="+mn-ea"/>
                <a:cs typeface="+mn-cs"/>
              </a:rPr>
              <a:t>cost between $35 -$60, depending on the</a:t>
            </a:r>
          </a:p>
          <a:p>
            <a:pPr marL="231775" marR="0" lvl="0" indent="-231775" algn="l" defTabSz="685800" rtl="0" eaLnBrk="1" fontAlgn="auto" latinLnBrk="0" hangingPunct="1">
              <a:lnSpc>
                <a:spcPct val="100000"/>
              </a:lnSpc>
              <a:spcBef>
                <a:spcPts val="0"/>
              </a:spcBef>
              <a:spcAft>
                <a:spcPts val="600"/>
              </a:spcAft>
              <a:buClrTx/>
              <a:buSzTx/>
              <a:buFontTx/>
              <a:buNone/>
              <a:tabLst/>
              <a:defRPr/>
            </a:pPr>
            <a:r>
              <a:rPr lang="en-US" sz="900" kern="1200" dirty="0">
                <a:solidFill>
                  <a:schemeClr val="tx1"/>
                </a:solidFill>
                <a:effectLst/>
                <a:latin typeface="+mn-lt"/>
                <a:ea typeface="+mn-ea"/>
                <a:cs typeface="+mn-cs"/>
              </a:rPr>
              <a:t>location of the business.—the country it is in. </a:t>
            </a:r>
          </a:p>
          <a:p>
            <a:pPr marL="231775" marR="0" lvl="0" indent="-231775" algn="l" defTabSz="685800" rtl="0" eaLnBrk="1" fontAlgn="auto" latinLnBrk="0" hangingPunct="1">
              <a:lnSpc>
                <a:spcPct val="100000"/>
              </a:lnSpc>
              <a:spcBef>
                <a:spcPts val="0"/>
              </a:spcBef>
              <a:spcAft>
                <a:spcPts val="600"/>
              </a:spcAft>
              <a:buClrTx/>
              <a:buSzTx/>
              <a:buFontTx/>
              <a:buNone/>
              <a:tabLst/>
              <a:defRPr/>
            </a:pPr>
            <a:r>
              <a:rPr lang="en-US" sz="900" kern="1200" dirty="0">
                <a:solidFill>
                  <a:schemeClr val="tx1"/>
                </a:solidFill>
                <a:effectLst/>
                <a:latin typeface="+mn-lt"/>
                <a:ea typeface="+mn-ea"/>
                <a:cs typeface="+mn-cs"/>
              </a:rPr>
              <a:t> </a:t>
            </a:r>
          </a:p>
          <a:p>
            <a:pPr marL="231775" marR="0" lvl="0" indent="-231775" algn="l" defTabSz="685800" rtl="0" eaLnBrk="1" fontAlgn="auto" latinLnBrk="0" hangingPunct="1">
              <a:lnSpc>
                <a:spcPct val="100000"/>
              </a:lnSpc>
              <a:spcBef>
                <a:spcPts val="0"/>
              </a:spcBef>
              <a:spcAft>
                <a:spcPts val="600"/>
              </a:spcAft>
              <a:buClrTx/>
              <a:buSzTx/>
              <a:buFontTx/>
              <a:buNone/>
              <a:tabLst/>
              <a:defRPr/>
            </a:pPr>
            <a:r>
              <a:rPr lang="en-US" sz="900" b="1" kern="1200" dirty="0">
                <a:solidFill>
                  <a:schemeClr val="tx1"/>
                </a:solidFill>
                <a:effectLst/>
                <a:latin typeface="+mn-lt"/>
                <a:ea typeface="+mn-ea"/>
                <a:cs typeface="+mn-cs"/>
              </a:rPr>
              <a:t>What a Criminal Can do With Business </a:t>
            </a:r>
            <a:r>
              <a:rPr lang="en-US" sz="900" b="1" kern="1200" dirty="0" err="1">
                <a:solidFill>
                  <a:schemeClr val="tx1"/>
                </a:solidFill>
                <a:effectLst/>
                <a:latin typeface="+mn-lt"/>
                <a:ea typeface="+mn-ea"/>
                <a:cs typeface="+mn-cs"/>
              </a:rPr>
              <a:t>Fullz</a:t>
            </a:r>
            <a:r>
              <a:rPr lang="en-US" sz="900" b="1" kern="1200" dirty="0">
                <a:solidFill>
                  <a:schemeClr val="tx1"/>
                </a:solidFill>
                <a:effectLst/>
                <a:latin typeface="+mn-lt"/>
                <a:ea typeface="+mn-ea"/>
                <a:cs typeface="+mn-cs"/>
              </a:rPr>
              <a:t>’</a:t>
            </a:r>
            <a:r>
              <a:rPr lang="en-US" sz="900" kern="1200" dirty="0">
                <a:solidFill>
                  <a:schemeClr val="tx1"/>
                </a:solidFill>
                <a:effectLst/>
                <a:latin typeface="+mn-lt"/>
                <a:ea typeface="+mn-ea"/>
                <a:cs typeface="+mn-cs"/>
              </a:rPr>
              <a:t>—Pull off many financial schemes including:  </a:t>
            </a:r>
          </a:p>
          <a:p>
            <a:pPr marL="231775" marR="0" lvl="0" indent="-231775" algn="l" defTabSz="685800" rtl="0" eaLnBrk="1" fontAlgn="auto" latinLnBrk="0" hangingPunct="1">
              <a:lnSpc>
                <a:spcPct val="100000"/>
              </a:lnSpc>
              <a:spcBef>
                <a:spcPts val="0"/>
              </a:spcBef>
              <a:spcAft>
                <a:spcPts val="600"/>
              </a:spcAft>
              <a:buClrTx/>
              <a:buSzTx/>
              <a:buFontTx/>
              <a:buNone/>
              <a:tabLst/>
              <a:defRPr/>
            </a:pPr>
            <a:endParaRPr lang="en-US" sz="900" kern="1200" dirty="0">
              <a:solidFill>
                <a:schemeClr val="tx1"/>
              </a:solidFill>
              <a:effectLst/>
              <a:latin typeface="+mn-lt"/>
              <a:ea typeface="+mn-ea"/>
              <a:cs typeface="+mn-cs"/>
            </a:endParaRPr>
          </a:p>
          <a:p>
            <a:pPr marL="231775" marR="0" lvl="0" indent="-231775"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Apply  for Business Loans and Lines of Credit</a:t>
            </a:r>
          </a:p>
          <a:p>
            <a:pPr marL="231775" marR="0" lvl="0" indent="-231775"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Take Out High-Limit Credit Cards</a:t>
            </a:r>
          </a:p>
          <a:p>
            <a:pPr marL="231775" marR="0" lvl="0" indent="-231775"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Set up business bank accounts to launder large sums of money</a:t>
            </a:r>
          </a:p>
          <a:p>
            <a:pPr marL="231775" marR="0" lvl="0" indent="-231775"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Launch Business Email Compromise attacks against victim company’s customers </a:t>
            </a:r>
          </a:p>
          <a:p>
            <a:pPr marL="231775" marR="0" lvl="0" indent="-231775"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900" kern="1200" dirty="0">
              <a:solidFill>
                <a:schemeClr val="tx1"/>
              </a:solidFill>
              <a:effectLst/>
              <a:latin typeface="+mn-lt"/>
              <a:ea typeface="+mn-ea"/>
              <a:cs typeface="+mn-cs"/>
            </a:endParaRPr>
          </a:p>
          <a:p>
            <a:pPr marL="0" indent="0">
              <a:buFont typeface="Arial" panose="020B0604020202020204" pitchFamily="34" charset="0"/>
              <a:buNone/>
            </a:pPr>
            <a:r>
              <a:rPr lang="en-US" b="1" dirty="0"/>
              <a:t>Stolen Financial Loan Applications Produce Personal FULLZ —</a:t>
            </a:r>
            <a:r>
              <a:rPr lang="en-US" dirty="0"/>
              <a:t>Contains Loan Applicant’s Personal Identifiable Information (PII) and Financial Information such as employment and income information, bank account information, bank statements, credit report, SSN, driver’s license or passport (some form of government issued photo ID), utility bills, lease agreements, and proof of insurance.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Used by criminals to steal someone’s identity, withdraw money from the identity victim’s bank account, use the identity victim’s credit cards, apply for new credit cards in the victim’s name, apply for personal loans in the victim’s name,  buy an expensive car. These </a:t>
            </a:r>
            <a:r>
              <a:rPr lang="en-US" dirty="0" err="1"/>
              <a:t>fullz</a:t>
            </a:r>
            <a:r>
              <a:rPr lang="en-US" dirty="0"/>
              <a:t> are being sold for $50 and $75 a piece.</a:t>
            </a:r>
          </a:p>
          <a:p>
            <a:pPr marL="231775" marR="0" lvl="0" indent="-231775" algn="l" defTabSz="685800" rtl="0" eaLnBrk="1" fontAlgn="auto" latinLnBrk="0" hangingPunct="1">
              <a:lnSpc>
                <a:spcPct val="100000"/>
              </a:lnSpc>
              <a:spcBef>
                <a:spcPts val="0"/>
              </a:spcBef>
              <a:spcAft>
                <a:spcPts val="600"/>
              </a:spcAft>
              <a:buClrTx/>
              <a:buSzTx/>
              <a:buFontTx/>
              <a:buNone/>
              <a:tabLst/>
              <a:defRPr/>
            </a:pPr>
            <a:endParaRPr lang="en-US" sz="900" kern="1200" dirty="0">
              <a:solidFill>
                <a:schemeClr val="tx1"/>
              </a:solidFill>
              <a:effectLst/>
              <a:latin typeface="+mn-lt"/>
              <a:ea typeface="+mn-ea"/>
              <a:cs typeface="+mn-cs"/>
            </a:endParaRPr>
          </a:p>
          <a:p>
            <a:pPr marL="231775" marR="0" lvl="0" indent="-231775" algn="l" defTabSz="685800" rtl="0" eaLnBrk="1" fontAlgn="auto" latinLnBrk="0" hangingPunct="1">
              <a:lnSpc>
                <a:spcPct val="100000"/>
              </a:lnSpc>
              <a:spcBef>
                <a:spcPts val="0"/>
              </a:spcBef>
              <a:spcAft>
                <a:spcPts val="600"/>
              </a:spcAft>
              <a:buClrTx/>
              <a:buSzTx/>
              <a:buFontTx/>
              <a:buNone/>
              <a:tabLst/>
              <a:defRPr/>
            </a:pPr>
            <a:r>
              <a:rPr lang="en-US" sz="900" b="1" kern="1200" dirty="0">
                <a:solidFill>
                  <a:schemeClr val="tx1"/>
                </a:solidFill>
                <a:effectLst/>
                <a:latin typeface="+mn-lt"/>
                <a:ea typeface="+mn-ea"/>
                <a:cs typeface="+mn-cs"/>
              </a:rPr>
              <a:t>BANK, CCs, DOB, SS, PHONE, ADDRESS, MOTHER MAIDEN) DARK MARKET SALE PRICES OF FULLZ:</a:t>
            </a:r>
          </a:p>
          <a:p>
            <a:pPr marL="231775" marR="0" lvl="0" indent="-231775" algn="l" defTabSz="685800" rtl="0" eaLnBrk="1" fontAlgn="auto" latinLnBrk="0" hangingPunct="1">
              <a:lnSpc>
                <a:spcPct val="100000"/>
              </a:lnSpc>
              <a:spcBef>
                <a:spcPts val="0"/>
              </a:spcBef>
              <a:spcAft>
                <a:spcPts val="600"/>
              </a:spcAft>
              <a:buClrTx/>
              <a:buSzTx/>
              <a:buFontTx/>
              <a:buNone/>
              <a:tabLst/>
              <a:defRPr/>
            </a:pPr>
            <a:endParaRPr lang="en-US" sz="900" dirty="0"/>
          </a:p>
          <a:p>
            <a:pPr marL="231775" indent="-231775">
              <a:lnSpc>
                <a:spcPct val="100000"/>
              </a:lnSpc>
              <a:spcBef>
                <a:spcPts val="0"/>
              </a:spcBef>
              <a:spcAft>
                <a:spcPts val="600"/>
              </a:spcAft>
              <a:buFont typeface="Arial" panose="020B0604020202020204" pitchFamily="34" charset="0"/>
              <a:buChar char="•"/>
            </a:pPr>
            <a:r>
              <a:rPr lang="en-US" sz="900" dirty="0"/>
              <a:t>Credit and Gift Cards are still popular commodities, auto-carding shops on markets allow buyers to check balances. </a:t>
            </a:r>
          </a:p>
          <a:p>
            <a:pPr marL="231775" indent="-231775">
              <a:lnSpc>
                <a:spcPct val="100000"/>
              </a:lnSpc>
              <a:spcBef>
                <a:spcPts val="0"/>
              </a:spcBef>
              <a:spcAft>
                <a:spcPts val="600"/>
              </a:spcAft>
              <a:buFont typeface="Arial" panose="020B0604020202020204" pitchFamily="34" charset="0"/>
              <a:buChar char="•"/>
            </a:pPr>
            <a:r>
              <a:rPr lang="en-US" sz="900" dirty="0"/>
              <a:t>Billions of records exchange hands on dark markets. Your information is out there, not if but when it will be used.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r>
              <a:rPr lang="en-US" sz="900" b="0" i="0" u="none" strike="noStrike" kern="1200" dirty="0">
                <a:solidFill>
                  <a:schemeClr val="tx1"/>
                </a:solidFill>
                <a:effectLst/>
                <a:latin typeface="+mn-lt"/>
                <a:ea typeface="+mn-ea"/>
                <a:cs typeface="+mn-cs"/>
              </a:rPr>
              <a:t>July 2019 data leak at </a:t>
            </a:r>
            <a:r>
              <a:rPr lang="en-US" sz="900" b="1" i="0" u="none" strike="noStrike" kern="1200" dirty="0">
                <a:solidFill>
                  <a:schemeClr val="tx1"/>
                </a:solidFill>
                <a:effectLst/>
                <a:latin typeface="+mn-lt"/>
                <a:ea typeface="+mn-ea"/>
                <a:cs typeface="+mn-cs"/>
              </a:rPr>
              <a:t>First American Financial Corp</a:t>
            </a:r>
            <a:r>
              <a:rPr lang="en-US" sz="900" b="0" i="0" u="none" strike="noStrike" kern="1200" dirty="0">
                <a:solidFill>
                  <a:schemeClr val="tx1"/>
                </a:solidFill>
                <a:effectLst/>
                <a:latin typeface="+mn-lt"/>
                <a:ea typeface="+mn-ea"/>
                <a:cs typeface="+mn-cs"/>
              </a:rPr>
              <a:t>., the largest real estate title insurance company in the U.S., exposed transaction records of </a:t>
            </a:r>
            <a:r>
              <a:rPr lang="en-US" sz="900" b="1" i="0" u="none" strike="noStrike" kern="1200" dirty="0">
                <a:solidFill>
                  <a:schemeClr val="tx1"/>
                </a:solidFill>
                <a:effectLst/>
                <a:latin typeface="+mn-lt"/>
                <a:ea typeface="+mn-ea"/>
                <a:cs typeface="+mn-cs"/>
              </a:rPr>
              <a:t>885 million individuals</a:t>
            </a:r>
            <a:r>
              <a:rPr lang="en-US" sz="900" b="0" i="0" u="none" strike="noStrike" kern="1200" dirty="0">
                <a:solidFill>
                  <a:schemeClr val="tx1"/>
                </a:solidFill>
                <a:effectLst/>
                <a:latin typeface="+mn-lt"/>
                <a:ea typeface="+mn-ea"/>
                <a:cs typeface="+mn-cs"/>
              </a:rPr>
              <a:t>. According to Brian Krebs, American journalist and investigative reporter, First American leaked </a:t>
            </a:r>
            <a:r>
              <a:rPr lang="en-US" sz="900" b="0" i="0" u="none" strike="noStrike" kern="1200" dirty="0">
                <a:solidFill>
                  <a:schemeClr val="tx1"/>
                </a:solidFill>
                <a:effectLst/>
                <a:latin typeface="+mn-lt"/>
                <a:ea typeface="+mn-ea"/>
                <a:cs typeface="+mn-cs"/>
                <a:hlinkClick r:id="rId3"/>
              </a:rPr>
              <a:t>hundreds of millions of documents</a:t>
            </a:r>
            <a:r>
              <a:rPr lang="en-US" sz="900" b="0" i="0" u="none" strike="noStrike" kern="1200" dirty="0">
                <a:solidFill>
                  <a:schemeClr val="tx1"/>
                </a:solidFill>
                <a:effectLst/>
                <a:latin typeface="+mn-lt"/>
                <a:ea typeface="+mn-ea"/>
                <a:cs typeface="+mn-cs"/>
              </a:rPr>
              <a:t> related to mortgage deals going back to 2003.  </a:t>
            </a:r>
            <a:r>
              <a:rPr lang="en-US" sz="900" b="1" i="0" u="none" strike="noStrike" kern="1200" dirty="0">
                <a:solidFill>
                  <a:schemeClr val="tx1"/>
                </a:solidFill>
                <a:effectLst/>
                <a:latin typeface="+mn-lt"/>
                <a:ea typeface="+mn-ea"/>
                <a:cs typeface="+mn-cs"/>
              </a:rPr>
              <a:t>Capital One </a:t>
            </a:r>
            <a:r>
              <a:rPr lang="en-US" sz="900" b="0" i="0" u="none" strike="noStrike" kern="1200" dirty="0">
                <a:solidFill>
                  <a:schemeClr val="tx1"/>
                </a:solidFill>
                <a:effectLst/>
                <a:latin typeface="+mn-lt"/>
                <a:ea typeface="+mn-ea"/>
                <a:cs typeface="+mn-cs"/>
              </a:rPr>
              <a:t>breach by a former AWS employee exposed credit information on </a:t>
            </a:r>
            <a:r>
              <a:rPr lang="en-US" sz="900" b="1" i="0" u="none" strike="noStrike" kern="1200" dirty="0">
                <a:solidFill>
                  <a:schemeClr val="tx1"/>
                </a:solidFill>
                <a:effectLst/>
                <a:latin typeface="+mn-lt"/>
                <a:ea typeface="+mn-ea"/>
                <a:cs typeface="+mn-cs"/>
              </a:rPr>
              <a:t>100 million people</a:t>
            </a:r>
            <a:r>
              <a:rPr lang="en-US" sz="900" b="0" i="0" u="none" strike="noStrike" kern="1200" dirty="0">
                <a:solidFill>
                  <a:schemeClr val="tx1"/>
                </a:solidFill>
                <a:effectLst/>
                <a:latin typeface="+mn-lt"/>
                <a:ea typeface="+mn-ea"/>
                <a:cs typeface="+mn-cs"/>
              </a:rPr>
              <a:t>.  </a:t>
            </a:r>
            <a:r>
              <a:rPr lang="en-US" sz="900" b="1" i="0" u="none" strike="noStrike" kern="1200" dirty="0">
                <a:solidFill>
                  <a:schemeClr val="tx1"/>
                </a:solidFill>
                <a:effectLst/>
                <a:latin typeface="+mn-lt"/>
                <a:ea typeface="+mn-ea"/>
                <a:cs typeface="+mn-cs"/>
              </a:rPr>
              <a:t>Microsoft</a:t>
            </a:r>
            <a:r>
              <a:rPr lang="en-US" sz="900" b="0" i="0" u="none" strike="noStrike" kern="1200" dirty="0">
                <a:solidFill>
                  <a:schemeClr val="tx1"/>
                </a:solidFill>
                <a:effectLst/>
                <a:latin typeface="+mn-lt"/>
                <a:ea typeface="+mn-ea"/>
                <a:cs typeface="+mn-cs"/>
              </a:rPr>
              <a:t> exposed </a:t>
            </a:r>
            <a:r>
              <a:rPr lang="en-US" sz="900" b="1" i="0" u="none" strike="noStrike" kern="1200" dirty="0">
                <a:solidFill>
                  <a:schemeClr val="tx1"/>
                </a:solidFill>
                <a:effectLst/>
                <a:latin typeface="+mn-lt"/>
                <a:ea typeface="+mn-ea"/>
                <a:cs typeface="+mn-cs"/>
              </a:rPr>
              <a:t>250million records </a:t>
            </a:r>
            <a:r>
              <a:rPr lang="en-US" sz="900" b="0" i="0" u="none" strike="noStrike" kern="1200" dirty="0">
                <a:solidFill>
                  <a:schemeClr val="tx1"/>
                </a:solidFill>
                <a:effectLst/>
                <a:latin typeface="+mn-lt"/>
                <a:ea typeface="+mn-ea"/>
                <a:cs typeface="+mn-cs"/>
              </a:rPr>
              <a:t>due to a misconfiguration of a customer support database.</a:t>
            </a:r>
            <a:endParaRPr lang="en-US" dirty="0"/>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10</a:t>
            </a:fld>
            <a:endParaRPr lang="en-US" dirty="0"/>
          </a:p>
        </p:txBody>
      </p:sp>
    </p:spTree>
    <p:extLst>
      <p:ext uri="{BB962C8B-B14F-4D97-AF65-F5344CB8AC3E}">
        <p14:creationId xmlns:p14="http://schemas.microsoft.com/office/powerpoint/2010/main" val="126322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dirty="0">
                <a:solidFill>
                  <a:schemeClr val="tx1"/>
                </a:solidFill>
                <a:effectLst/>
                <a:latin typeface="+mn-lt"/>
                <a:ea typeface="+mn-ea"/>
                <a:cs typeface="+mn-cs"/>
              </a:rPr>
              <a:t>TOOLS FOR MONEY LAUNDERING AND FINACIAL FRAUD</a:t>
            </a:r>
            <a:endParaRPr lang="en-US" sz="900" kern="1200" dirty="0">
              <a:solidFill>
                <a:schemeClr val="tx1"/>
              </a:solidFill>
              <a:effectLst/>
              <a:latin typeface="+mn-lt"/>
              <a:ea typeface="+mn-ea"/>
              <a:cs typeface="+mn-cs"/>
            </a:endParaRPr>
          </a:p>
          <a:p>
            <a:pPr lvl="0"/>
            <a:endParaRPr lang="en-US" sz="900" kern="1200" dirty="0">
              <a:solidFill>
                <a:schemeClr val="tx1"/>
              </a:solidFill>
              <a:effectLst/>
              <a:latin typeface="+mn-lt"/>
              <a:ea typeface="+mn-ea"/>
              <a:cs typeface="+mn-cs"/>
            </a:endParaRPr>
          </a:p>
          <a:p>
            <a:pPr lvl="0"/>
            <a:r>
              <a:rPr lang="en-US" sz="900" b="1" kern="1200" dirty="0">
                <a:solidFill>
                  <a:schemeClr val="tx1"/>
                </a:solidFill>
                <a:effectLst/>
                <a:latin typeface="+mn-lt"/>
                <a:ea typeface="+mn-ea"/>
                <a:cs typeface="+mn-cs"/>
              </a:rPr>
              <a:t>Bank Transfers</a:t>
            </a:r>
          </a:p>
          <a:p>
            <a:pPr lvl="0"/>
            <a:r>
              <a:rPr lang="en-US" sz="900" kern="1200" dirty="0">
                <a:solidFill>
                  <a:schemeClr val="tx1"/>
                </a:solidFill>
                <a:effectLst/>
                <a:latin typeface="+mn-lt"/>
                <a:ea typeface="+mn-ea"/>
                <a:cs typeface="+mn-cs"/>
              </a:rPr>
              <a:t>Cybercriminals offering to sell cold, hard cash for a mere 10 cents to 12 cents on the dollar. Now, a year later, money laundering advertised on the underground markets as “Transfers” seems to be more popular than ever. The prices continue to remain approximately the same, 10 cents to 12 cents on the dollar. All a buyer has to do is provide the seller with a bank account or a PayPal account in which to transfer the money. If the buyer prefers, they can also pick up the cash at a Western Union location. This scheme is convenient for the buyer and the seller. The buyer does not have to have advanced computer skills, and they don’t have to know how to transfer funds from one bank account to another, how to get around the bank’s fraud alerts, or how to disguise the location of the computer they are using.</a:t>
            </a:r>
          </a:p>
          <a:p>
            <a:pPr lvl="0"/>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For the seller, because they do not ultimately receive the stolen funds, the risk to them is greatly reduced. Plus, they do not have to manage a network of money mules. Money mules are persons who have a bank account or multiple bank accounts and who knowingly, or unknowingly, permit cybercriminals to transfer stolen funds into their bank account so it can later be withdrawn. The cybercriminal pays the mule a portion of the siphoned-off funds. A well-established money mule, with a solid reputation and one who has multiple accounts in various top financial institutions, will command approximately 10% of the take. However, the payout can run up to 20% depending on the risk and the amount being stolen. Also, the hacker has to trust that the mule is going to remit the remainder of the stolen monies to them after the mule has taken their cut. It is for this reason that the threat actor will seek out a mule or a mule network operator with a solid reputation. They may pay a higher percentage, but it is critical to work with a mule that has established bank accounts and can be trusted to remit the funds. Experienced hackers will always use mules when stealing money from a bank account. This way, if law enforcement discovers the theft in its early stages, it is the money mule who will get caught holding the bag.</a:t>
            </a:r>
          </a:p>
          <a:p>
            <a:pPr lvl="0"/>
            <a:endParaRPr lang="en-US" sz="900" kern="1200" dirty="0">
              <a:solidFill>
                <a:schemeClr val="tx1"/>
              </a:solidFill>
              <a:effectLst/>
              <a:latin typeface="+mn-lt"/>
              <a:ea typeface="+mn-ea"/>
              <a:cs typeface="+mn-cs"/>
            </a:endParaRPr>
          </a:p>
          <a:p>
            <a:pPr lvl="0"/>
            <a:r>
              <a:rPr lang="en-US" sz="900" b="1" kern="1200" dirty="0">
                <a:solidFill>
                  <a:schemeClr val="tx1"/>
                </a:solidFill>
                <a:effectLst/>
                <a:latin typeface="+mn-lt"/>
                <a:ea typeface="+mn-ea"/>
                <a:cs typeface="+mn-cs"/>
              </a:rPr>
              <a:t>VALUABLE HACKER GUIDES: FOUR-STEP PROCESS FOR CASHING OUT, KNOW VULNERABILITIES IN THE CHAIN</a:t>
            </a:r>
          </a:p>
          <a:p>
            <a:pPr lvl="0"/>
            <a:endParaRPr lang="en-US" sz="900" kern="1200" dirty="0">
              <a:solidFill>
                <a:schemeClr val="tx1"/>
              </a:solidFill>
              <a:effectLst/>
              <a:latin typeface="+mn-lt"/>
              <a:ea typeface="+mn-ea"/>
              <a:cs typeface="+mn-cs"/>
            </a:endParaRP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Cloned Credit &amp; ATM/Debit Cards — continue to be a Hot Commodity popular.  Easier to monetize, but more risky to monetize unless you get mules to pull money out of ATM. </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Credit Card Credentials — Scammers use them to purchase high-end items online, ship to a mule, then sell the goods  for ..75 to .50 cents on the dollar. </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Selling customers’ pizza points, credentials to Disney Plus, </a:t>
            </a:r>
            <a:r>
              <a:rPr lang="en-US" sz="900" kern="1200" dirty="0" err="1">
                <a:solidFill>
                  <a:schemeClr val="tx1"/>
                </a:solidFill>
                <a:effectLst/>
                <a:latin typeface="+mn-lt"/>
                <a:ea typeface="+mn-ea"/>
                <a:cs typeface="+mn-cs"/>
              </a:rPr>
              <a:t>NetFlix</a:t>
            </a:r>
            <a:r>
              <a:rPr lang="en-US" sz="900" kern="1200" dirty="0">
                <a:solidFill>
                  <a:schemeClr val="tx1"/>
                </a:solidFill>
                <a:effectLst/>
                <a:latin typeface="+mn-lt"/>
                <a:ea typeface="+mn-ea"/>
                <a:cs typeface="+mn-cs"/>
              </a:rPr>
              <a:t> and Spotify accounts. </a:t>
            </a:r>
          </a:p>
          <a:p>
            <a:endParaRPr lang="en-US" dirty="0"/>
          </a:p>
          <a:p>
            <a:endParaRPr lang="en-US" dirty="0"/>
          </a:p>
        </p:txBody>
      </p:sp>
      <p:sp>
        <p:nvSpPr>
          <p:cNvPr id="4" name="Slide Number Placeholder 3"/>
          <p:cNvSpPr>
            <a:spLocks noGrp="1"/>
          </p:cNvSpPr>
          <p:nvPr>
            <p:ph type="sldNum" sz="quarter" idx="5"/>
          </p:nvPr>
        </p:nvSpPr>
        <p:spPr/>
        <p:txBody>
          <a:bodyPr/>
          <a:lstStyle/>
          <a:p>
            <a:fld id="{A50344C8-7243-9E41-BA82-3CE896BB2805}" type="slidenum">
              <a:rPr lang="en-US" smtClean="0"/>
              <a:t>11</a:t>
            </a:fld>
            <a:endParaRPr lang="en-US" dirty="0"/>
          </a:p>
        </p:txBody>
      </p:sp>
    </p:spTree>
    <p:extLst>
      <p:ext uri="{BB962C8B-B14F-4D97-AF65-F5344CB8AC3E}">
        <p14:creationId xmlns:p14="http://schemas.microsoft.com/office/powerpoint/2010/main" val="2255624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080655"/>
            <a:ext cx="3931920" cy="2029720"/>
          </a:xfrm>
        </p:spPr>
        <p:txBody>
          <a:bodyPr anchor="b"/>
          <a:lstStyle>
            <a:lvl1pPr algn="l">
              <a:defRPr sz="4000" b="1" i="0">
                <a:solidFill>
                  <a:schemeClr val="tx2"/>
                </a:solidFill>
                <a:latin typeface="+mn-lt"/>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24078E07-E21D-4C44-97AE-0343950B4C30}"/>
              </a:ext>
            </a:extLst>
          </p:cNvPr>
          <p:cNvCxnSpPr/>
          <p:nvPr userDrawn="1"/>
        </p:nvCxnSpPr>
        <p:spPr>
          <a:xfrm flipH="1">
            <a:off x="0" y="3200400"/>
            <a:ext cx="457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D7848369-FD1A-DE4A-AD2F-134E1DB4F98E}"/>
              </a:ext>
            </a:extLst>
          </p:cNvPr>
          <p:cNvSpPr>
            <a:spLocks noGrp="1"/>
          </p:cNvSpPr>
          <p:nvPr>
            <p:ph type="body" sz="quarter" idx="10" hasCustomPrompt="1"/>
          </p:nvPr>
        </p:nvSpPr>
        <p:spPr>
          <a:xfrm>
            <a:off x="640080" y="3452750"/>
            <a:ext cx="3931920" cy="109847"/>
          </a:xfrm>
        </p:spPr>
        <p:txBody>
          <a:bodyPr lIns="0" tIns="0" rIns="0" bIns="0">
            <a:noAutofit/>
          </a:bodyPr>
          <a:lstStyle>
            <a:lvl1pPr marL="0" indent="0">
              <a:buFontTx/>
              <a:buNone/>
              <a:defRPr sz="1050" b="1" cap="all" baseline="0">
                <a:solidFill>
                  <a:schemeClr val="accent1"/>
                </a:solidFill>
                <a:latin typeface="+mn-l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PRESENTER’S NAME</a:t>
            </a:r>
          </a:p>
        </p:txBody>
      </p:sp>
      <p:sp>
        <p:nvSpPr>
          <p:cNvPr id="13" name="Text Placeholder 12">
            <a:extLst>
              <a:ext uri="{FF2B5EF4-FFF2-40B4-BE49-F238E27FC236}">
                <a16:creationId xmlns:a16="http://schemas.microsoft.com/office/drawing/2014/main" id="{A2452EDF-EFED-2D4E-8084-47DE6F3678C0}"/>
              </a:ext>
            </a:extLst>
          </p:cNvPr>
          <p:cNvSpPr>
            <a:spLocks noGrp="1"/>
          </p:cNvSpPr>
          <p:nvPr>
            <p:ph type="body" sz="quarter" idx="11" hasCustomPrompt="1"/>
          </p:nvPr>
        </p:nvSpPr>
        <p:spPr>
          <a:xfrm>
            <a:off x="640080" y="3681413"/>
            <a:ext cx="3931920" cy="133533"/>
          </a:xfrm>
        </p:spPr>
        <p:txBody>
          <a:bodyPr lIns="0" tIns="0" rIns="0" bIns="0">
            <a:noAutofit/>
          </a:bodyPr>
          <a:lstStyle>
            <a:lvl1pPr marL="0" indent="0">
              <a:buFontTx/>
              <a:buNone/>
              <a:defRPr sz="1050">
                <a:solidFill>
                  <a:schemeClr val="accent5"/>
                </a:solidFill>
                <a:latin typeface="+mn-l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a:t>Company Position</a:t>
            </a:r>
          </a:p>
        </p:txBody>
      </p:sp>
      <p:pic>
        <p:nvPicPr>
          <p:cNvPr id="17" name="Picture 16">
            <a:extLst>
              <a:ext uri="{FF2B5EF4-FFF2-40B4-BE49-F238E27FC236}">
                <a16:creationId xmlns:a16="http://schemas.microsoft.com/office/drawing/2014/main" id="{7E3F4ABA-3890-3442-99FF-6856D39ECA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080" y="457200"/>
            <a:ext cx="731520" cy="307127"/>
          </a:xfrm>
          <a:prstGeom prst="rect">
            <a:avLst/>
          </a:prstGeom>
        </p:spPr>
      </p:pic>
    </p:spTree>
    <p:extLst>
      <p:ext uri="{BB962C8B-B14F-4D97-AF65-F5344CB8AC3E}">
        <p14:creationId xmlns:p14="http://schemas.microsoft.com/office/powerpoint/2010/main" val="124733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262B96-F0D7-5C4F-A701-95BEA401E4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14720" y="237392"/>
            <a:ext cx="2409652" cy="4906108"/>
          </a:xfrm>
          <a:prstGeom prst="rect">
            <a:avLst/>
          </a:prstGeom>
        </p:spPr>
      </p:pic>
      <p:sp>
        <p:nvSpPr>
          <p:cNvPr id="2" name="Title 1"/>
          <p:cNvSpPr>
            <a:spLocks noGrp="1"/>
          </p:cNvSpPr>
          <p:nvPr>
            <p:ph type="ctrTitle" hasCustomPrompt="1"/>
          </p:nvPr>
        </p:nvSpPr>
        <p:spPr>
          <a:xfrm>
            <a:off x="640080" y="1080655"/>
            <a:ext cx="4080510" cy="2029720"/>
          </a:xfrm>
        </p:spPr>
        <p:txBody>
          <a:bodyPr anchor="b"/>
          <a:lstStyle>
            <a:lvl1pPr algn="l">
              <a:defRPr sz="3200" b="0" i="0">
                <a:solidFill>
                  <a:schemeClr val="tx1"/>
                </a:solidFill>
                <a:latin typeface="+mn-lt"/>
              </a:defRPr>
            </a:lvl1pPr>
          </a:lstStyle>
          <a:p>
            <a:r>
              <a:rPr lang="en-US"/>
              <a:t>THANK YOU.</a:t>
            </a:r>
          </a:p>
        </p:txBody>
      </p:sp>
      <p:cxnSp>
        <p:nvCxnSpPr>
          <p:cNvPr id="7" name="Straight Connector 6">
            <a:extLst>
              <a:ext uri="{FF2B5EF4-FFF2-40B4-BE49-F238E27FC236}">
                <a16:creationId xmlns:a16="http://schemas.microsoft.com/office/drawing/2014/main" id="{24078E07-E21D-4C44-97AE-0343950B4C30}"/>
              </a:ext>
            </a:extLst>
          </p:cNvPr>
          <p:cNvCxnSpPr/>
          <p:nvPr userDrawn="1"/>
        </p:nvCxnSpPr>
        <p:spPr>
          <a:xfrm flipH="1">
            <a:off x="0" y="3200400"/>
            <a:ext cx="457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D7848369-FD1A-DE4A-AD2F-134E1DB4F98E}"/>
              </a:ext>
            </a:extLst>
          </p:cNvPr>
          <p:cNvSpPr>
            <a:spLocks noGrp="1"/>
          </p:cNvSpPr>
          <p:nvPr>
            <p:ph type="body" sz="quarter" idx="10" hasCustomPrompt="1"/>
          </p:nvPr>
        </p:nvSpPr>
        <p:spPr>
          <a:xfrm>
            <a:off x="640080" y="3452750"/>
            <a:ext cx="4080510" cy="109847"/>
          </a:xfrm>
        </p:spPr>
        <p:txBody>
          <a:bodyPr lIns="0" tIns="0" rIns="0" bIns="0">
            <a:noAutofit/>
          </a:bodyPr>
          <a:lstStyle>
            <a:lvl1pPr marL="0" indent="0">
              <a:buFontTx/>
              <a:buNone/>
              <a:defRPr sz="1050" cap="all" baseline="0">
                <a:solidFill>
                  <a:schemeClr val="accent1"/>
                </a:solidFill>
                <a:latin typeface="+mn-l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err="1"/>
              <a:t>www.armor.com</a:t>
            </a:r>
            <a:endParaRPr lang="en-US"/>
          </a:p>
        </p:txBody>
      </p:sp>
      <p:pic>
        <p:nvPicPr>
          <p:cNvPr id="10" name="Picture 9">
            <a:extLst>
              <a:ext uri="{FF2B5EF4-FFF2-40B4-BE49-F238E27FC236}">
                <a16:creationId xmlns:a16="http://schemas.microsoft.com/office/drawing/2014/main" id="{6834F8D9-FD68-8343-9803-1ED5FC50BC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080" y="457200"/>
            <a:ext cx="731520" cy="307127"/>
          </a:xfrm>
          <a:prstGeom prst="rect">
            <a:avLst/>
          </a:prstGeom>
        </p:spPr>
      </p:pic>
    </p:spTree>
    <p:extLst>
      <p:ext uri="{BB962C8B-B14F-4D97-AF65-F5344CB8AC3E}">
        <p14:creationId xmlns:p14="http://schemas.microsoft.com/office/powerpoint/2010/main" val="16541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E5D4EE-9C24-1C48-BE0C-0F9616766C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0" y="228600"/>
            <a:ext cx="4498232" cy="4721469"/>
          </a:xfrm>
          <a:prstGeom prst="rect">
            <a:avLst/>
          </a:prstGeom>
        </p:spPr>
      </p:pic>
      <p:sp>
        <p:nvSpPr>
          <p:cNvPr id="2" name="Title 1"/>
          <p:cNvSpPr>
            <a:spLocks noGrp="1"/>
          </p:cNvSpPr>
          <p:nvPr>
            <p:ph type="ctrTitle" hasCustomPrompt="1"/>
          </p:nvPr>
        </p:nvSpPr>
        <p:spPr>
          <a:xfrm>
            <a:off x="640080" y="1080655"/>
            <a:ext cx="3931920" cy="2029720"/>
          </a:xfrm>
        </p:spPr>
        <p:txBody>
          <a:bodyPr anchor="b"/>
          <a:lstStyle>
            <a:lvl1pPr algn="l">
              <a:defRPr sz="3200" b="0" i="0">
                <a:solidFill>
                  <a:schemeClr val="tx1"/>
                </a:solidFill>
                <a:latin typeface="+mn-lt"/>
              </a:defRPr>
            </a:lvl1pPr>
          </a:lstStyle>
          <a:p>
            <a:r>
              <a:rPr lang="en-US"/>
              <a:t>THANK YOU.</a:t>
            </a:r>
          </a:p>
        </p:txBody>
      </p:sp>
      <p:cxnSp>
        <p:nvCxnSpPr>
          <p:cNvPr id="7" name="Straight Connector 6">
            <a:extLst>
              <a:ext uri="{FF2B5EF4-FFF2-40B4-BE49-F238E27FC236}">
                <a16:creationId xmlns:a16="http://schemas.microsoft.com/office/drawing/2014/main" id="{24078E07-E21D-4C44-97AE-0343950B4C30}"/>
              </a:ext>
            </a:extLst>
          </p:cNvPr>
          <p:cNvCxnSpPr/>
          <p:nvPr userDrawn="1"/>
        </p:nvCxnSpPr>
        <p:spPr>
          <a:xfrm flipH="1">
            <a:off x="0" y="3200400"/>
            <a:ext cx="457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D7848369-FD1A-DE4A-AD2F-134E1DB4F98E}"/>
              </a:ext>
            </a:extLst>
          </p:cNvPr>
          <p:cNvSpPr>
            <a:spLocks noGrp="1"/>
          </p:cNvSpPr>
          <p:nvPr>
            <p:ph type="body" sz="quarter" idx="10" hasCustomPrompt="1"/>
          </p:nvPr>
        </p:nvSpPr>
        <p:spPr>
          <a:xfrm>
            <a:off x="640080" y="3452750"/>
            <a:ext cx="4080510" cy="109847"/>
          </a:xfrm>
        </p:spPr>
        <p:txBody>
          <a:bodyPr lIns="0" tIns="0" rIns="0" bIns="0">
            <a:noAutofit/>
          </a:bodyPr>
          <a:lstStyle>
            <a:lvl1pPr marL="0" indent="0">
              <a:buFontTx/>
              <a:buNone/>
              <a:defRPr sz="1050" cap="all" baseline="0">
                <a:solidFill>
                  <a:schemeClr val="accent1"/>
                </a:solidFill>
                <a:latin typeface="+mn-l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err="1"/>
              <a:t>www.armor.com</a:t>
            </a:r>
            <a:endParaRPr lang="en-US"/>
          </a:p>
        </p:txBody>
      </p:sp>
      <p:pic>
        <p:nvPicPr>
          <p:cNvPr id="10" name="Picture 9">
            <a:extLst>
              <a:ext uri="{FF2B5EF4-FFF2-40B4-BE49-F238E27FC236}">
                <a16:creationId xmlns:a16="http://schemas.microsoft.com/office/drawing/2014/main" id="{6834F8D9-FD68-8343-9803-1ED5FC50BC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080" y="457200"/>
            <a:ext cx="731520" cy="307127"/>
          </a:xfrm>
          <a:prstGeom prst="rect">
            <a:avLst/>
          </a:prstGeom>
        </p:spPr>
      </p:pic>
    </p:spTree>
    <p:extLst>
      <p:ext uri="{BB962C8B-B14F-4D97-AF65-F5344CB8AC3E}">
        <p14:creationId xmlns:p14="http://schemas.microsoft.com/office/powerpoint/2010/main" val="115070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07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age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D8510B-8F28-9640-956D-4B2B2E2397DC}"/>
              </a:ext>
            </a:extLst>
          </p:cNvPr>
          <p:cNvSpPr>
            <a:spLocks noGrp="1"/>
          </p:cNvSpPr>
          <p:nvPr>
            <p:ph type="body" sz="quarter" idx="14"/>
          </p:nvPr>
        </p:nvSpPr>
        <p:spPr>
          <a:xfrm>
            <a:off x="640080" y="1142999"/>
            <a:ext cx="786384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40080" y="228600"/>
            <a:ext cx="7863840" cy="516467"/>
          </a:xfrm>
        </p:spPr>
        <p:txBody>
          <a:bodyPr anchor="ctr" anchorCtr="0"/>
          <a:lstStyle/>
          <a:p>
            <a:r>
              <a:rPr lang="en-US"/>
              <a:t>Click to edit Master title style</a:t>
            </a:r>
          </a:p>
        </p:txBody>
      </p:sp>
      <p:sp>
        <p:nvSpPr>
          <p:cNvPr id="4" name="Slide Number Placeholder 3">
            <a:extLst>
              <a:ext uri="{FF2B5EF4-FFF2-40B4-BE49-F238E27FC236}">
                <a16:creationId xmlns:a16="http://schemas.microsoft.com/office/drawing/2014/main" id="{9CF16F60-1512-FE42-AFBF-278DC78EEC4B}"/>
              </a:ext>
            </a:extLst>
          </p:cNvPr>
          <p:cNvSpPr>
            <a:spLocks noGrp="1"/>
          </p:cNvSpPr>
          <p:nvPr>
            <p:ph type="sldNum" sz="quarter" idx="16"/>
          </p:nvPr>
        </p:nvSpPr>
        <p:spPr/>
        <p:txBody>
          <a:bodyPr/>
          <a:lstStyle/>
          <a:p>
            <a:fld id="{4A4538E6-DAC6-7A45-B1DA-E03892ECAA38}" type="slidenum">
              <a:rPr lang="en-US" smtClean="0"/>
              <a:pPr/>
              <a:t>‹#›</a:t>
            </a:fld>
            <a:endParaRPr lang="en-US" dirty="0"/>
          </a:p>
        </p:txBody>
      </p:sp>
    </p:spTree>
    <p:extLst>
      <p:ext uri="{BB962C8B-B14F-4D97-AF65-F5344CB8AC3E}">
        <p14:creationId xmlns:p14="http://schemas.microsoft.com/office/powerpoint/2010/main" val="83312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Full Page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F16F60-1512-FE42-AFBF-278DC78EEC4B}"/>
              </a:ext>
            </a:extLst>
          </p:cNvPr>
          <p:cNvSpPr>
            <a:spLocks noGrp="1"/>
          </p:cNvSpPr>
          <p:nvPr>
            <p:ph type="sldNum" sz="quarter" idx="16"/>
          </p:nvPr>
        </p:nvSpPr>
        <p:spPr/>
        <p:txBody>
          <a:bodyPr/>
          <a:lstStyle/>
          <a:p>
            <a:fld id="{4A4538E6-DAC6-7A45-B1DA-E03892ECAA38}" type="slidenum">
              <a:rPr lang="en-US" smtClean="0"/>
              <a:pPr/>
              <a:t>‹#›</a:t>
            </a:fld>
            <a:endParaRPr lang="en-US" dirty="0"/>
          </a:p>
        </p:txBody>
      </p:sp>
      <p:pic>
        <p:nvPicPr>
          <p:cNvPr id="6" name="Picture 5">
            <a:extLst>
              <a:ext uri="{FF2B5EF4-FFF2-40B4-BE49-F238E27FC236}">
                <a16:creationId xmlns:a16="http://schemas.microsoft.com/office/drawing/2014/main" id="{70F6ED32-8B8F-C14E-81BE-C2EE69ABCD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54880"/>
            <a:ext cx="640080" cy="268736"/>
          </a:xfrm>
          <a:prstGeom prst="rect">
            <a:avLst/>
          </a:prstGeom>
        </p:spPr>
      </p:pic>
    </p:spTree>
    <p:extLst>
      <p:ext uri="{BB962C8B-B14F-4D97-AF65-F5344CB8AC3E}">
        <p14:creationId xmlns:p14="http://schemas.microsoft.com/office/powerpoint/2010/main" val="6757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Page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7299687-E436-A64D-9BE4-90340E7D8729}"/>
              </a:ext>
            </a:extLst>
          </p:cNvPr>
          <p:cNvSpPr>
            <a:spLocks noGrp="1"/>
          </p:cNvSpPr>
          <p:nvPr>
            <p:ph idx="15"/>
          </p:nvPr>
        </p:nvSpPr>
        <p:spPr>
          <a:xfrm>
            <a:off x="4645702" y="1142999"/>
            <a:ext cx="3840480" cy="3474720"/>
          </a:xfrm>
        </p:spPr>
        <p:txBody>
          <a:bodyPr lIns="0" tIns="0" rIns="0" bIns="0"/>
          <a:lstStyle>
            <a:lvl1pPr marL="171450" indent="-171450">
              <a:buFont typeface="Wingdings" pitchFamily="2" charset="2"/>
              <a:buChar char="§"/>
              <a:defRPr/>
            </a:lvl1pPr>
            <a:lvl2pPr marL="514350" indent="-171450">
              <a:buSzPct val="70000"/>
              <a:buFont typeface="AppleSymbols" panose="02000000000000000000" pitchFamily="2" charset="-79"/>
              <a:buChar char="☐"/>
              <a:defRPr/>
            </a:lvl2pPr>
            <a:lvl3pPr marL="857250" indent="-171450">
              <a:buFont typeface=".AppleSystemUIFont"/>
              <a:buChar char="–"/>
              <a:defRPr/>
            </a:lvl3pPr>
            <a:lvl4pPr marL="1200150" indent="-171450">
              <a:buFont typeface=".AppleSystemUIFont"/>
              <a:buChar char="–"/>
              <a:defRPr/>
            </a:lvl4pPr>
            <a:lvl5pPr marL="1543050" indent="-171450">
              <a:buFont typeface=".AppleSystemUIFont"/>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40080" y="228600"/>
            <a:ext cx="8046720" cy="516467"/>
          </a:xfrm>
        </p:spPr>
        <p:txBody>
          <a:bodyPr anchor="ctr" anchorCtr="0"/>
          <a:lstStyle/>
          <a:p>
            <a:r>
              <a:rPr lang="en-US"/>
              <a:t>Click to edit Master title style</a:t>
            </a:r>
          </a:p>
        </p:txBody>
      </p:sp>
      <p:sp>
        <p:nvSpPr>
          <p:cNvPr id="3" name="Content Placeholder 2"/>
          <p:cNvSpPr>
            <a:spLocks noGrp="1"/>
          </p:cNvSpPr>
          <p:nvPr>
            <p:ph idx="1"/>
          </p:nvPr>
        </p:nvSpPr>
        <p:spPr>
          <a:xfrm>
            <a:off x="640079" y="1142999"/>
            <a:ext cx="3840480" cy="3474720"/>
          </a:xfrm>
        </p:spPr>
        <p:txBody>
          <a:bodyPr lIns="0" tIns="0" rIns="0" bIns="0"/>
          <a:lstStyle>
            <a:lvl1pPr marL="171450" indent="-171450">
              <a:buFont typeface="Wingdings" pitchFamily="2" charset="2"/>
              <a:buChar char="§"/>
              <a:defRPr/>
            </a:lvl1pPr>
            <a:lvl2pPr marL="514350" indent="-171450">
              <a:buSzPct val="70000"/>
              <a:buFont typeface="AppleSymbols" panose="02000000000000000000" pitchFamily="2" charset="-79"/>
              <a:buChar char="☐"/>
              <a:defRPr/>
            </a:lvl2pPr>
            <a:lvl3pPr marL="857250" indent="-171450">
              <a:buFont typeface=".AppleSystemUIFont"/>
              <a:buChar char="–"/>
              <a:defRPr/>
            </a:lvl3pPr>
            <a:lvl4pPr marL="1200150" indent="-171450">
              <a:buFont typeface=".AppleSystemUIFont"/>
              <a:buChar char="–"/>
              <a:defRPr/>
            </a:lvl4pPr>
            <a:lvl5pPr marL="1543050" indent="-171450">
              <a:buFont typeface=".AppleSystemUIFont"/>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D0C3E97-8804-5943-AEC1-73CE92FF2930}"/>
              </a:ext>
            </a:extLst>
          </p:cNvPr>
          <p:cNvSpPr>
            <a:spLocks noGrp="1"/>
          </p:cNvSpPr>
          <p:nvPr>
            <p:ph type="sldNum" sz="quarter" idx="17"/>
          </p:nvPr>
        </p:nvSpPr>
        <p:spPr/>
        <p:txBody>
          <a:bodyPr/>
          <a:lstStyle/>
          <a:p>
            <a:fld id="{4A4538E6-DAC6-7A45-B1DA-E03892ECAA38}" type="slidenum">
              <a:rPr lang="en-US" smtClean="0"/>
              <a:pPr/>
              <a:t>‹#›</a:t>
            </a:fld>
            <a:endParaRPr lang="en-US" dirty="0"/>
          </a:p>
        </p:txBody>
      </p:sp>
    </p:spTree>
    <p:extLst>
      <p:ext uri="{BB962C8B-B14F-4D97-AF65-F5344CB8AC3E}">
        <p14:creationId xmlns:p14="http://schemas.microsoft.com/office/powerpoint/2010/main" val="21874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ull Page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83C8F96-48C7-9D46-B68E-C3CD6BC3379F}"/>
              </a:ext>
            </a:extLst>
          </p:cNvPr>
          <p:cNvSpPr>
            <a:spLocks noGrp="1"/>
          </p:cNvSpPr>
          <p:nvPr>
            <p:ph idx="16"/>
          </p:nvPr>
        </p:nvSpPr>
        <p:spPr>
          <a:xfrm>
            <a:off x="3332550" y="1142999"/>
            <a:ext cx="2468880" cy="3474720"/>
          </a:xfrm>
        </p:spPr>
        <p:txBody>
          <a:bodyPr lIns="0" tIns="0" rIns="0" bIns="0"/>
          <a:lstStyle>
            <a:lvl1pPr marL="171450" indent="-171450">
              <a:buFont typeface="Wingdings" pitchFamily="2" charset="2"/>
              <a:buChar char="§"/>
              <a:defRPr/>
            </a:lvl1pPr>
            <a:lvl2pPr marL="514350" indent="-171450">
              <a:buSzPct val="70000"/>
              <a:buFont typeface="AppleSymbols" panose="02000000000000000000" pitchFamily="2" charset="-79"/>
              <a:buChar char="☐"/>
              <a:defRPr/>
            </a:lvl2pPr>
            <a:lvl3pPr marL="857250" indent="-171450">
              <a:buFont typeface=".AppleSystemUIFont"/>
              <a:buChar char="–"/>
              <a:defRPr/>
            </a:lvl3pPr>
            <a:lvl4pPr marL="1200150" indent="-171450">
              <a:buFont typeface=".AppleSystemUIFont"/>
              <a:buChar char="–"/>
              <a:defRPr/>
            </a:lvl4pPr>
            <a:lvl5pPr marL="1543050" indent="-171450">
              <a:buFont typeface=".AppleSystemUIFont"/>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7ED96B0D-EF08-324E-96E8-B38C918EE716}"/>
              </a:ext>
            </a:extLst>
          </p:cNvPr>
          <p:cNvSpPr>
            <a:spLocks noGrp="1"/>
          </p:cNvSpPr>
          <p:nvPr>
            <p:ph idx="17"/>
          </p:nvPr>
        </p:nvSpPr>
        <p:spPr>
          <a:xfrm>
            <a:off x="6024648" y="1142999"/>
            <a:ext cx="2468880" cy="3474720"/>
          </a:xfrm>
        </p:spPr>
        <p:txBody>
          <a:bodyPr lIns="0" tIns="0" rIns="0" bIns="0"/>
          <a:lstStyle>
            <a:lvl1pPr marL="171450" indent="-171450">
              <a:buFont typeface="Wingdings" pitchFamily="2" charset="2"/>
              <a:buChar char="§"/>
              <a:defRPr/>
            </a:lvl1pPr>
            <a:lvl2pPr marL="514350" indent="-171450">
              <a:buSzPct val="70000"/>
              <a:buFont typeface="AppleSymbols" panose="02000000000000000000" pitchFamily="2" charset="-79"/>
              <a:buChar char="☐"/>
              <a:defRPr/>
            </a:lvl2pPr>
            <a:lvl3pPr marL="857250" indent="-171450">
              <a:buFont typeface=".AppleSystemUIFont"/>
              <a:buChar char="–"/>
              <a:defRPr/>
            </a:lvl3pPr>
            <a:lvl4pPr marL="1200150" indent="-171450">
              <a:buFont typeface=".AppleSystemUIFont"/>
              <a:buChar char="–"/>
              <a:defRPr/>
            </a:lvl4pPr>
            <a:lvl5pPr marL="1543050" indent="-171450">
              <a:buFont typeface=".AppleSystemUIFont"/>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40080" y="228600"/>
            <a:ext cx="8046720" cy="516467"/>
          </a:xfrm>
        </p:spPr>
        <p:txBody>
          <a:bodyPr anchor="ctr" anchorCtr="0"/>
          <a:lstStyle/>
          <a:p>
            <a:r>
              <a:rPr lang="en-US"/>
              <a:t>Click to edit Master title style</a:t>
            </a:r>
          </a:p>
        </p:txBody>
      </p:sp>
      <p:sp>
        <p:nvSpPr>
          <p:cNvPr id="3" name="Content Placeholder 2"/>
          <p:cNvSpPr>
            <a:spLocks noGrp="1"/>
          </p:cNvSpPr>
          <p:nvPr>
            <p:ph idx="1"/>
          </p:nvPr>
        </p:nvSpPr>
        <p:spPr>
          <a:xfrm>
            <a:off x="640080" y="1142999"/>
            <a:ext cx="2468880" cy="3474720"/>
          </a:xfrm>
        </p:spPr>
        <p:txBody>
          <a:bodyPr lIns="0" tIns="0" rIns="0" bIns="0"/>
          <a:lstStyle>
            <a:lvl1pPr marL="171450" indent="-171450">
              <a:buFont typeface="Wingdings" pitchFamily="2" charset="2"/>
              <a:buChar char="§"/>
              <a:defRPr/>
            </a:lvl1pPr>
            <a:lvl2pPr marL="514350" indent="-171450">
              <a:buSzPct val="70000"/>
              <a:buFont typeface="AppleSymbols" panose="02000000000000000000" pitchFamily="2" charset="-79"/>
              <a:buChar char="☐"/>
              <a:defRPr/>
            </a:lvl2pPr>
            <a:lvl3pPr marL="857250" indent="-171450">
              <a:buFont typeface=".AppleSystemUIFont"/>
              <a:buChar char="–"/>
              <a:defRPr/>
            </a:lvl3pPr>
            <a:lvl4pPr marL="1200150" indent="-171450">
              <a:buFont typeface=".AppleSystemUIFont"/>
              <a:buChar char="–"/>
              <a:defRPr/>
            </a:lvl4pPr>
            <a:lvl5pPr marL="1543050" indent="-171450">
              <a:buFont typeface=".AppleSystemUIFont"/>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2313E6C-9353-EA4A-9D79-05D63BE310E4}"/>
              </a:ext>
            </a:extLst>
          </p:cNvPr>
          <p:cNvSpPr>
            <a:spLocks noGrp="1"/>
          </p:cNvSpPr>
          <p:nvPr>
            <p:ph type="sldNum" sz="quarter" idx="19"/>
          </p:nvPr>
        </p:nvSpPr>
        <p:spPr/>
        <p:txBody>
          <a:bodyPr/>
          <a:lstStyle/>
          <a:p>
            <a:fld id="{4A4538E6-DAC6-7A45-B1DA-E03892ECAA38}" type="slidenum">
              <a:rPr lang="en-US" smtClean="0"/>
              <a:pPr/>
              <a:t>‹#›</a:t>
            </a:fld>
            <a:endParaRPr lang="en-US" dirty="0"/>
          </a:p>
        </p:txBody>
      </p:sp>
    </p:spTree>
    <p:extLst>
      <p:ext uri="{BB962C8B-B14F-4D97-AF65-F5344CB8AC3E}">
        <p14:creationId xmlns:p14="http://schemas.microsoft.com/office/powerpoint/2010/main" val="174923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ull Page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33180F-8FDA-A74B-AB2B-25EC08A37387}"/>
              </a:ext>
            </a:extLst>
          </p:cNvPr>
          <p:cNvSpPr/>
          <p:nvPr userDrawn="1"/>
        </p:nvSpPr>
        <p:spPr>
          <a:xfrm>
            <a:off x="640080" y="1142999"/>
            <a:ext cx="5161350" cy="3474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0080" y="228600"/>
            <a:ext cx="7863840" cy="516467"/>
          </a:xfrm>
        </p:spPr>
        <p:txBody>
          <a:bodyPr anchor="ctr" anchorCtr="0"/>
          <a:lstStyle/>
          <a:p>
            <a:r>
              <a:rPr lang="en-US"/>
              <a:t>Click to edit Master title style</a:t>
            </a:r>
          </a:p>
        </p:txBody>
      </p:sp>
      <p:sp>
        <p:nvSpPr>
          <p:cNvPr id="3" name="Content Placeholder 2"/>
          <p:cNvSpPr>
            <a:spLocks noGrp="1"/>
          </p:cNvSpPr>
          <p:nvPr>
            <p:ph idx="1"/>
          </p:nvPr>
        </p:nvSpPr>
        <p:spPr>
          <a:xfrm>
            <a:off x="720796" y="1235032"/>
            <a:ext cx="4986923" cy="3273468"/>
          </a:xfrm>
          <a:noFill/>
        </p:spPr>
        <p:txBody>
          <a:bodyPr lIns="0" tIns="0" rIns="0" bIns="0" anchor="ctr" anchorCtr="0"/>
          <a:lstStyle>
            <a:lvl1pPr marL="171450" indent="-171450">
              <a:buFont typeface="Wingdings" pitchFamily="2" charset="2"/>
              <a:buChar char="§"/>
              <a:defRPr/>
            </a:lvl1pPr>
            <a:lvl2pPr marL="514350" indent="-171450">
              <a:buSzPct val="70000"/>
              <a:buFont typeface="AppleSymbols" panose="02000000000000000000" pitchFamily="2" charset="-79"/>
              <a:buChar char="☐"/>
              <a:defRPr/>
            </a:lvl2pPr>
            <a:lvl3pPr marL="857250" indent="-171450">
              <a:buFont typeface=".AppleSystemUIFont"/>
              <a:buChar char="–"/>
              <a:defRPr/>
            </a:lvl3pPr>
            <a:lvl4pPr marL="1200150" indent="-171450">
              <a:buFont typeface=".AppleSystemUIFont"/>
              <a:buChar char="–"/>
              <a:defRPr/>
            </a:lvl4pPr>
            <a:lvl5pPr marL="1543050" indent="-171450">
              <a:buFont typeface=".AppleSystemUIFont"/>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EB81A6A-7AFC-0D42-AA2D-E5A4D7DA50F5}"/>
              </a:ext>
            </a:extLst>
          </p:cNvPr>
          <p:cNvSpPr/>
          <p:nvPr userDrawn="1"/>
        </p:nvSpPr>
        <p:spPr>
          <a:xfrm>
            <a:off x="640080" y="1142999"/>
            <a:ext cx="7863840" cy="3474720"/>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23978BA8-45C8-5544-B2A9-118856A7B622}"/>
              </a:ext>
            </a:extLst>
          </p:cNvPr>
          <p:cNvSpPr>
            <a:spLocks noGrp="1"/>
          </p:cNvSpPr>
          <p:nvPr>
            <p:ph type="sldNum" sz="quarter" idx="11"/>
          </p:nvPr>
        </p:nvSpPr>
        <p:spPr/>
        <p:txBody>
          <a:bodyPr/>
          <a:lstStyle/>
          <a:p>
            <a:fld id="{4A4538E6-DAC6-7A45-B1DA-E03892ECAA38}" type="slidenum">
              <a:rPr lang="en-US" smtClean="0"/>
              <a:pPr/>
              <a:t>‹#›</a:t>
            </a:fld>
            <a:endParaRPr lang="en-US" dirty="0"/>
          </a:p>
        </p:txBody>
      </p:sp>
    </p:spTree>
    <p:extLst>
      <p:ext uri="{BB962C8B-B14F-4D97-AF65-F5344CB8AC3E}">
        <p14:creationId xmlns:p14="http://schemas.microsoft.com/office/powerpoint/2010/main" val="153942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Full Page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33180F-8FDA-A74B-AB2B-25EC08A37387}"/>
              </a:ext>
            </a:extLst>
          </p:cNvPr>
          <p:cNvSpPr/>
          <p:nvPr userDrawn="1"/>
        </p:nvSpPr>
        <p:spPr>
          <a:xfrm>
            <a:off x="640080" y="1142999"/>
            <a:ext cx="3931920" cy="3474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B07F0A03-38B3-FF4C-9B36-2B44BDEC9B6F}"/>
              </a:ext>
            </a:extLst>
          </p:cNvPr>
          <p:cNvSpPr>
            <a:spLocks noGrp="1"/>
          </p:cNvSpPr>
          <p:nvPr>
            <p:ph idx="14"/>
          </p:nvPr>
        </p:nvSpPr>
        <p:spPr>
          <a:xfrm>
            <a:off x="720797" y="1235032"/>
            <a:ext cx="3732450" cy="3291840"/>
          </a:xfrm>
          <a:noFill/>
        </p:spPr>
        <p:txBody>
          <a:bodyPr lIns="0" tIns="0" rIns="0" bIns="0" anchor="ctr" anchorCtr="0"/>
          <a:lstStyle>
            <a:lvl1pPr marL="171450" indent="-171450">
              <a:buFont typeface="Wingdings" pitchFamily="2" charset="2"/>
              <a:buChar char="§"/>
              <a:defRPr/>
            </a:lvl1pPr>
            <a:lvl2pPr marL="514350" indent="-171450">
              <a:buSzPct val="70000"/>
              <a:buFont typeface="AppleSymbols" panose="02000000000000000000" pitchFamily="2" charset="-79"/>
              <a:buChar char="☐"/>
              <a:defRPr/>
            </a:lvl2pPr>
            <a:lvl3pPr marL="857250" indent="-171450">
              <a:buFont typeface=".AppleSystemUIFont"/>
              <a:buChar char="–"/>
              <a:defRPr/>
            </a:lvl3pPr>
            <a:lvl4pPr marL="1200150" indent="-171450">
              <a:buFont typeface=".AppleSystemUIFont"/>
              <a:buChar char="–"/>
              <a:defRPr/>
            </a:lvl4pPr>
            <a:lvl5pPr marL="1543050" indent="-171450">
              <a:buFont typeface=".AppleSystemUIFont"/>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40080" y="228600"/>
            <a:ext cx="8046720" cy="516467"/>
          </a:xfrm>
        </p:spPr>
        <p:txBody>
          <a:bodyPr anchor="ctr" anchorCtr="0"/>
          <a:lstStyle/>
          <a:p>
            <a:r>
              <a:rPr lang="en-US"/>
              <a:t>Click to edit Master title style</a:t>
            </a:r>
          </a:p>
        </p:txBody>
      </p:sp>
      <p:sp>
        <p:nvSpPr>
          <p:cNvPr id="4" name="Rectangle 3">
            <a:extLst>
              <a:ext uri="{FF2B5EF4-FFF2-40B4-BE49-F238E27FC236}">
                <a16:creationId xmlns:a16="http://schemas.microsoft.com/office/drawing/2014/main" id="{9EB81A6A-7AFC-0D42-AA2D-E5A4D7DA50F5}"/>
              </a:ext>
            </a:extLst>
          </p:cNvPr>
          <p:cNvSpPr/>
          <p:nvPr userDrawn="1"/>
        </p:nvSpPr>
        <p:spPr>
          <a:xfrm>
            <a:off x="640080" y="1142999"/>
            <a:ext cx="8046721" cy="3474720"/>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98157AFB-7BC2-4C4A-813F-31ECEB5E5E93}"/>
              </a:ext>
            </a:extLst>
          </p:cNvPr>
          <p:cNvSpPr>
            <a:spLocks noGrp="1"/>
          </p:cNvSpPr>
          <p:nvPr>
            <p:ph type="sldNum" sz="quarter" idx="16"/>
          </p:nvPr>
        </p:nvSpPr>
        <p:spPr/>
        <p:txBody>
          <a:bodyPr/>
          <a:lstStyle/>
          <a:p>
            <a:fld id="{4A4538E6-DAC6-7A45-B1DA-E03892ECAA38}" type="slidenum">
              <a:rPr lang="en-US" smtClean="0"/>
              <a:pPr/>
              <a:t>‹#›</a:t>
            </a:fld>
            <a:endParaRPr lang="en-US" dirty="0"/>
          </a:p>
        </p:txBody>
      </p:sp>
    </p:spTree>
    <p:extLst>
      <p:ext uri="{BB962C8B-B14F-4D97-AF65-F5344CB8AC3E}">
        <p14:creationId xmlns:p14="http://schemas.microsoft.com/office/powerpoint/2010/main" val="175757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Full Page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33180F-8FDA-A74B-AB2B-25EC08A37387}"/>
              </a:ext>
            </a:extLst>
          </p:cNvPr>
          <p:cNvSpPr/>
          <p:nvPr userDrawn="1"/>
        </p:nvSpPr>
        <p:spPr>
          <a:xfrm>
            <a:off x="640080" y="1142999"/>
            <a:ext cx="2466802" cy="3474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0080" y="228600"/>
            <a:ext cx="8046720" cy="516467"/>
          </a:xfrm>
        </p:spPr>
        <p:txBody>
          <a:bodyPr anchor="ctr" anchorCtr="0"/>
          <a:lstStyle/>
          <a:p>
            <a:r>
              <a:rPr lang="en-US"/>
              <a:t>Click to edit Master title style</a:t>
            </a:r>
          </a:p>
        </p:txBody>
      </p:sp>
      <p:sp>
        <p:nvSpPr>
          <p:cNvPr id="4" name="Rectangle 3">
            <a:extLst>
              <a:ext uri="{FF2B5EF4-FFF2-40B4-BE49-F238E27FC236}">
                <a16:creationId xmlns:a16="http://schemas.microsoft.com/office/drawing/2014/main" id="{9EB81A6A-7AFC-0D42-AA2D-E5A4D7DA50F5}"/>
              </a:ext>
            </a:extLst>
          </p:cNvPr>
          <p:cNvSpPr/>
          <p:nvPr userDrawn="1"/>
        </p:nvSpPr>
        <p:spPr>
          <a:xfrm>
            <a:off x="640080" y="1142999"/>
            <a:ext cx="7863840" cy="3474720"/>
          </a:xfrm>
          <a:prstGeom prst="rect">
            <a:avLst/>
          </a:prstGeom>
          <a:no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1C7B8F5B-5600-0B4C-B26D-C946AC7DEFCA}"/>
              </a:ext>
            </a:extLst>
          </p:cNvPr>
          <p:cNvSpPr>
            <a:spLocks noGrp="1"/>
          </p:cNvSpPr>
          <p:nvPr>
            <p:ph idx="14"/>
          </p:nvPr>
        </p:nvSpPr>
        <p:spPr>
          <a:xfrm>
            <a:off x="731520" y="1235032"/>
            <a:ext cx="2286000" cy="3291840"/>
          </a:xfrm>
          <a:noFill/>
        </p:spPr>
        <p:txBody>
          <a:bodyPr lIns="0" tIns="0" rIns="0" bIns="0" anchor="ctr" anchorCtr="0"/>
          <a:lstStyle>
            <a:lvl1pPr marL="171450" indent="-171450">
              <a:buFont typeface="Wingdings" pitchFamily="2" charset="2"/>
              <a:buChar char="§"/>
              <a:defRPr/>
            </a:lvl1pPr>
            <a:lvl2pPr marL="514350" indent="-171450">
              <a:buSzPct val="70000"/>
              <a:buFont typeface="AppleSymbols" panose="02000000000000000000" pitchFamily="2" charset="-79"/>
              <a:buChar char="☐"/>
              <a:defRPr/>
            </a:lvl2pPr>
            <a:lvl3pPr marL="857250" indent="-171450">
              <a:buFont typeface=".AppleSystemUIFont"/>
              <a:buChar char="–"/>
              <a:defRPr/>
            </a:lvl3pPr>
            <a:lvl4pPr marL="1200150" indent="-171450">
              <a:buFont typeface=".AppleSystemUIFont"/>
              <a:buChar char="–"/>
              <a:defRPr/>
            </a:lvl4pPr>
            <a:lvl5pPr marL="1543050" indent="-171450">
              <a:buFont typeface=".AppleSystemUIFont"/>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4DD227E-B142-7344-8226-92A711A07833}"/>
              </a:ext>
            </a:extLst>
          </p:cNvPr>
          <p:cNvSpPr>
            <a:spLocks noGrp="1"/>
          </p:cNvSpPr>
          <p:nvPr>
            <p:ph type="sldNum" sz="quarter" idx="16"/>
          </p:nvPr>
        </p:nvSpPr>
        <p:spPr/>
        <p:txBody>
          <a:bodyPr/>
          <a:lstStyle/>
          <a:p>
            <a:fld id="{4A4538E6-DAC6-7A45-B1DA-E03892ECAA38}" type="slidenum">
              <a:rPr lang="en-US" smtClean="0"/>
              <a:pPr/>
              <a:t>‹#›</a:t>
            </a:fld>
            <a:endParaRPr lang="en-US" dirty="0"/>
          </a:p>
        </p:txBody>
      </p:sp>
    </p:spTree>
    <p:extLst>
      <p:ext uri="{BB962C8B-B14F-4D97-AF65-F5344CB8AC3E}">
        <p14:creationId xmlns:p14="http://schemas.microsoft.com/office/powerpoint/2010/main" val="173242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078" y="1080655"/>
            <a:ext cx="5760721" cy="2029968"/>
          </a:xfrm>
        </p:spPr>
        <p:txBody>
          <a:bodyPr anchor="b"/>
          <a:lstStyle>
            <a:lvl1pPr algn="l">
              <a:defRPr sz="3200" b="0" i="0">
                <a:solidFill>
                  <a:schemeClr val="bg1"/>
                </a:solidFill>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24078E07-E21D-4C44-97AE-0343950B4C30}"/>
              </a:ext>
            </a:extLst>
          </p:cNvPr>
          <p:cNvCxnSpPr/>
          <p:nvPr userDrawn="1"/>
        </p:nvCxnSpPr>
        <p:spPr>
          <a:xfrm flipH="1">
            <a:off x="0" y="3200400"/>
            <a:ext cx="457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D7848369-FD1A-DE4A-AD2F-134E1DB4F98E}"/>
              </a:ext>
            </a:extLst>
          </p:cNvPr>
          <p:cNvSpPr>
            <a:spLocks noGrp="1"/>
          </p:cNvSpPr>
          <p:nvPr>
            <p:ph type="body" sz="quarter" idx="10" hasCustomPrompt="1"/>
          </p:nvPr>
        </p:nvSpPr>
        <p:spPr>
          <a:xfrm>
            <a:off x="640080" y="3452750"/>
            <a:ext cx="4080510" cy="109847"/>
          </a:xfrm>
        </p:spPr>
        <p:txBody>
          <a:bodyPr lIns="0" tIns="0" rIns="0" bIns="0">
            <a:noAutofit/>
          </a:bodyPr>
          <a:lstStyle>
            <a:lvl1pPr marL="0" indent="0">
              <a:buFontTx/>
              <a:buNone/>
              <a:defRPr sz="1050" cap="all" baseline="0">
                <a:solidFill>
                  <a:schemeClr val="bg1"/>
                </a:solidFill>
                <a:latin typeface="+mn-l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a:t>PRESENTER’S NAME (IF MULTIPLE PRESENTERS)</a:t>
            </a:r>
          </a:p>
        </p:txBody>
      </p:sp>
      <p:sp>
        <p:nvSpPr>
          <p:cNvPr id="4" name="Slide Number Placeholder 3">
            <a:extLst>
              <a:ext uri="{FF2B5EF4-FFF2-40B4-BE49-F238E27FC236}">
                <a16:creationId xmlns:a16="http://schemas.microsoft.com/office/drawing/2014/main" id="{9A9FAE2F-26C2-1743-BBB6-44892BBBF34D}"/>
              </a:ext>
            </a:extLst>
          </p:cNvPr>
          <p:cNvSpPr>
            <a:spLocks noGrp="1"/>
          </p:cNvSpPr>
          <p:nvPr>
            <p:ph type="sldNum" sz="quarter" idx="12"/>
          </p:nvPr>
        </p:nvSpPr>
        <p:spPr/>
        <p:txBody>
          <a:bodyPr/>
          <a:lstStyle>
            <a:lvl1pPr>
              <a:defRPr>
                <a:solidFill>
                  <a:schemeClr val="bg1"/>
                </a:solidFill>
                <a:latin typeface="+mn-lt"/>
              </a:defRPr>
            </a:lvl1pPr>
          </a:lstStyle>
          <a:p>
            <a:fld id="{4A4538E6-DAC6-7A45-B1DA-E03892ECAA38}" type="slidenum">
              <a:rPr lang="en-US" smtClean="0"/>
              <a:pPr/>
              <a:t>‹#›</a:t>
            </a:fld>
            <a:endParaRPr lang="en-US" dirty="0"/>
          </a:p>
        </p:txBody>
      </p:sp>
      <p:pic>
        <p:nvPicPr>
          <p:cNvPr id="6" name="Picture 5">
            <a:extLst>
              <a:ext uri="{FF2B5EF4-FFF2-40B4-BE49-F238E27FC236}">
                <a16:creationId xmlns:a16="http://schemas.microsoft.com/office/drawing/2014/main" id="{7585FBBF-B982-074D-90BA-F6AF827989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4754879"/>
            <a:ext cx="640080" cy="266293"/>
          </a:xfrm>
          <a:prstGeom prst="rect">
            <a:avLst/>
          </a:prstGeom>
        </p:spPr>
      </p:pic>
    </p:spTree>
    <p:extLst>
      <p:ext uri="{BB962C8B-B14F-4D97-AF65-F5344CB8AC3E}">
        <p14:creationId xmlns:p14="http://schemas.microsoft.com/office/powerpoint/2010/main" val="328180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1BE6C0B-C43E-4243-AEB0-B485EB5C990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4754880"/>
            <a:ext cx="640080" cy="268736"/>
          </a:xfrm>
          <a:prstGeom prst="rect">
            <a:avLst/>
          </a:prstGeom>
        </p:spPr>
      </p:pic>
      <p:sp>
        <p:nvSpPr>
          <p:cNvPr id="2" name="Title Placeholder 1"/>
          <p:cNvSpPr>
            <a:spLocks noGrp="1"/>
          </p:cNvSpPr>
          <p:nvPr>
            <p:ph type="title"/>
          </p:nvPr>
        </p:nvSpPr>
        <p:spPr>
          <a:xfrm>
            <a:off x="640080" y="228600"/>
            <a:ext cx="7865745" cy="516467"/>
          </a:xfrm>
          <a:prstGeom prst="rect">
            <a:avLst/>
          </a:prstGeom>
        </p:spPr>
        <p:txBody>
          <a:bodyPr vert="horz" lIns="0" tIns="73152"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640080" y="1142999"/>
            <a:ext cx="7863840" cy="347472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9357" y="4754879"/>
            <a:ext cx="182880" cy="271313"/>
          </a:xfrm>
          <a:prstGeom prst="rect">
            <a:avLst/>
          </a:prstGeom>
        </p:spPr>
        <p:txBody>
          <a:bodyPr vert="horz" lIns="0" tIns="0" rIns="0" bIns="0" rtlCol="0" anchor="ctr"/>
          <a:lstStyle>
            <a:lvl1pPr algn="r">
              <a:defRPr sz="700" b="0" i="0">
                <a:solidFill>
                  <a:schemeClr val="tx1">
                    <a:tint val="75000"/>
                  </a:schemeClr>
                </a:solidFill>
                <a:latin typeface="+mn-lt"/>
              </a:defRPr>
            </a:lvl1pPr>
          </a:lstStyle>
          <a:p>
            <a:fld id="{4A4538E6-DAC6-7A45-B1DA-E03892ECAA38}" type="slidenum">
              <a:rPr lang="en-US" smtClean="0"/>
              <a:pPr/>
              <a:t>‹#›</a:t>
            </a:fld>
            <a:endParaRPr lang="en-US" dirty="0"/>
          </a:p>
        </p:txBody>
      </p:sp>
      <p:cxnSp>
        <p:nvCxnSpPr>
          <p:cNvPr id="9" name="Straight Connector 8">
            <a:extLst>
              <a:ext uri="{FF2B5EF4-FFF2-40B4-BE49-F238E27FC236}">
                <a16:creationId xmlns:a16="http://schemas.microsoft.com/office/drawing/2014/main" id="{11399E3A-E08D-6043-86C7-4FA9E167E569}"/>
              </a:ext>
            </a:extLst>
          </p:cNvPr>
          <p:cNvCxnSpPr/>
          <p:nvPr userDrawn="1"/>
        </p:nvCxnSpPr>
        <p:spPr>
          <a:xfrm flipH="1">
            <a:off x="0" y="897038"/>
            <a:ext cx="457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80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77" r:id="rId4"/>
    <p:sldLayoutId id="2147483678" r:id="rId5"/>
    <p:sldLayoutId id="2147483679" r:id="rId6"/>
    <p:sldLayoutId id="2147483683" r:id="rId7"/>
    <p:sldLayoutId id="2147483682" r:id="rId8"/>
    <p:sldLayoutId id="2147483665" r:id="rId9"/>
    <p:sldLayoutId id="2147483664" r:id="rId10"/>
    <p:sldLayoutId id="2147483686" r:id="rId11"/>
  </p:sldLayoutIdLst>
  <p:hf hdr="0" dt="0"/>
  <p:txStyles>
    <p:titleStyle>
      <a:lvl1pPr algn="l" defTabSz="685800" rtl="0" eaLnBrk="1" latinLnBrk="0" hangingPunct="1">
        <a:lnSpc>
          <a:spcPct val="90000"/>
        </a:lnSpc>
        <a:spcBef>
          <a:spcPct val="0"/>
        </a:spcBef>
        <a:buNone/>
        <a:defRPr sz="2000" b="1" i="0" kern="1200" cap="all" spc="0" baseline="0">
          <a:solidFill>
            <a:schemeClr val="tx2"/>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tx2"/>
        </a:buClr>
        <a:buFont typeface="Wingdings" pitchFamily="2" charset="2"/>
        <a:buChar char="§"/>
        <a:defRPr sz="1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SzPct val="70000"/>
        <a:buFont typeface="AppleSymbols" panose="02000000000000000000" pitchFamily="2" charset="-79"/>
        <a:buChar char="☐"/>
        <a:defRPr sz="11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9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E7B3B1-3642-BE45-BF7E-4A0040AC5660}"/>
              </a:ext>
            </a:extLst>
          </p:cNvPr>
          <p:cNvSpPr/>
          <p:nvPr userDrawn="1"/>
        </p:nvSpPr>
        <p:spPr>
          <a:xfrm>
            <a:off x="-1" y="0"/>
            <a:ext cx="4110527" cy="418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l"/>
            <a:r>
              <a:rPr lang="en-US" sz="1600" b="0" i="0" dirty="0">
                <a:latin typeface="+mn-lt"/>
              </a:rPr>
              <a:t>HOW TO USE THIS RESOURCE</a:t>
            </a:r>
          </a:p>
        </p:txBody>
      </p:sp>
      <p:pic>
        <p:nvPicPr>
          <p:cNvPr id="5" name="Picture 4">
            <a:extLst>
              <a:ext uri="{FF2B5EF4-FFF2-40B4-BE49-F238E27FC236}">
                <a16:creationId xmlns:a16="http://schemas.microsoft.com/office/drawing/2014/main" id="{320F5173-17C1-A746-B394-C60264C48E12}"/>
              </a:ext>
            </a:extLst>
          </p:cNvPr>
          <p:cNvPicPr>
            <a:picLocks noChangeAspect="1"/>
          </p:cNvPicPr>
          <p:nvPr userDrawn="1"/>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4754880"/>
            <a:ext cx="640080" cy="268736"/>
          </a:xfrm>
          <a:prstGeom prst="rect">
            <a:avLst/>
          </a:prstGeom>
        </p:spPr>
      </p:pic>
    </p:spTree>
    <p:extLst>
      <p:ext uri="{BB962C8B-B14F-4D97-AF65-F5344CB8AC3E}">
        <p14:creationId xmlns:p14="http://schemas.microsoft.com/office/powerpoint/2010/main" val="16896060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lnSpc>
          <a:spcPct val="90000"/>
        </a:lnSpc>
        <a:spcBef>
          <a:spcPct val="0"/>
        </a:spcBef>
        <a:spcAft>
          <a:spcPts val="1200"/>
        </a:spcAft>
        <a:buNone/>
        <a:defRPr sz="3600" b="0"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www.armor.com/extend-security-team/" TargetMode="External"/><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hyperlink" Target="https://www.armor.com/resources/the-dark-market-report/" TargetMode="External"/><Relationship Id="rId10" Type="http://schemas.openxmlformats.org/officeDocument/2006/relationships/image" Target="../media/image56.png"/><Relationship Id="rId4" Type="http://schemas.openxmlformats.org/officeDocument/2006/relationships/hyperlink" Target="https://www.armor.com/resources/?fwp_resource_type=report" TargetMode="External"/><Relationship Id="rId9" Type="http://schemas.microsoft.com/office/2007/relationships/hdphoto" Target="../media/hdphoto4.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52BD-AEE7-4D4D-90FA-36B904C178B5}"/>
              </a:ext>
            </a:extLst>
          </p:cNvPr>
          <p:cNvSpPr>
            <a:spLocks noGrp="1"/>
          </p:cNvSpPr>
          <p:nvPr>
            <p:ph type="ctrTitle"/>
          </p:nvPr>
        </p:nvSpPr>
        <p:spPr/>
        <p:txBody>
          <a:bodyPr/>
          <a:lstStyle/>
          <a:p>
            <a:r>
              <a:rPr lang="en-US" sz="3600" dirty="0"/>
              <a:t>DARK MARKET REPORT 2020:</a:t>
            </a:r>
            <a:br>
              <a:rPr lang="en-US" sz="4000" b="1" dirty="0">
                <a:solidFill>
                  <a:schemeClr val="tx2"/>
                </a:solidFill>
              </a:rPr>
            </a:br>
            <a:r>
              <a:rPr lang="en-US" sz="2400" b="0" dirty="0">
                <a:solidFill>
                  <a:schemeClr val="tx1"/>
                </a:solidFill>
              </a:rPr>
              <a:t>THE NEW ECONOMY</a:t>
            </a:r>
            <a:endParaRPr lang="en-US" sz="4000" b="0" dirty="0">
              <a:solidFill>
                <a:schemeClr val="tx1"/>
              </a:solidFill>
            </a:endParaRPr>
          </a:p>
        </p:txBody>
      </p:sp>
      <p:sp>
        <p:nvSpPr>
          <p:cNvPr id="5" name="Text Placeholder 4">
            <a:extLst>
              <a:ext uri="{FF2B5EF4-FFF2-40B4-BE49-F238E27FC236}">
                <a16:creationId xmlns:a16="http://schemas.microsoft.com/office/drawing/2014/main" id="{AB4A5AE7-75F9-564E-AD88-554C61D3BD1F}"/>
              </a:ext>
            </a:extLst>
          </p:cNvPr>
          <p:cNvSpPr>
            <a:spLocks noGrp="1"/>
          </p:cNvSpPr>
          <p:nvPr>
            <p:ph type="body" sz="quarter" idx="10"/>
          </p:nvPr>
        </p:nvSpPr>
        <p:spPr/>
        <p:txBody>
          <a:bodyPr/>
          <a:lstStyle/>
          <a:p>
            <a:r>
              <a:rPr lang="en-US" dirty="0"/>
              <a:t>CHRIS HINKLEY</a:t>
            </a:r>
          </a:p>
        </p:txBody>
      </p:sp>
      <p:sp>
        <p:nvSpPr>
          <p:cNvPr id="6" name="Text Placeholder 5">
            <a:extLst>
              <a:ext uri="{FF2B5EF4-FFF2-40B4-BE49-F238E27FC236}">
                <a16:creationId xmlns:a16="http://schemas.microsoft.com/office/drawing/2014/main" id="{8B71B6F2-FBF1-A142-A54F-9CF1D9353FF9}"/>
              </a:ext>
            </a:extLst>
          </p:cNvPr>
          <p:cNvSpPr>
            <a:spLocks noGrp="1"/>
          </p:cNvSpPr>
          <p:nvPr>
            <p:ph type="body" sz="quarter" idx="11"/>
          </p:nvPr>
        </p:nvSpPr>
        <p:spPr/>
        <p:txBody>
          <a:bodyPr/>
          <a:lstStyle/>
          <a:p>
            <a:r>
              <a:rPr lang="en-US" dirty="0"/>
              <a:t>Head of Armor’s Threat Resistance Unit (TRU) </a:t>
            </a:r>
          </a:p>
        </p:txBody>
      </p:sp>
      <p:pic>
        <p:nvPicPr>
          <p:cNvPr id="8" name="Picture 7">
            <a:extLst>
              <a:ext uri="{FF2B5EF4-FFF2-40B4-BE49-F238E27FC236}">
                <a16:creationId xmlns:a16="http://schemas.microsoft.com/office/drawing/2014/main" id="{4AE4F5A2-64B9-9B49-BFA9-4F920069D58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a:stretch/>
        </p:blipFill>
        <p:spPr>
          <a:xfrm>
            <a:off x="2857500" y="0"/>
            <a:ext cx="6286500" cy="5143500"/>
          </a:xfrm>
          <a:prstGeom prst="rect">
            <a:avLst/>
          </a:prstGeom>
        </p:spPr>
      </p:pic>
    </p:spTree>
    <p:extLst>
      <p:ext uri="{BB962C8B-B14F-4D97-AF65-F5344CB8AC3E}">
        <p14:creationId xmlns:p14="http://schemas.microsoft.com/office/powerpoint/2010/main" val="277152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E04D0-375B-BD47-B01D-8E72D2E89568}"/>
              </a:ext>
            </a:extLst>
          </p:cNvPr>
          <p:cNvSpPr>
            <a:spLocks noGrp="1"/>
          </p:cNvSpPr>
          <p:nvPr>
            <p:ph idx="14"/>
          </p:nvPr>
        </p:nvSpPr>
        <p:spPr>
          <a:xfrm>
            <a:off x="720797" y="1235032"/>
            <a:ext cx="3732450" cy="1673266"/>
          </a:xfrm>
        </p:spPr>
        <p:txBody>
          <a:bodyPr lIns="182880">
            <a:normAutofit/>
          </a:bodyPr>
          <a:lstStyle/>
          <a:p>
            <a:pPr>
              <a:lnSpc>
                <a:spcPct val="100000"/>
              </a:lnSpc>
            </a:pPr>
            <a:r>
              <a:rPr lang="en-US" sz="1200" b="1" dirty="0"/>
              <a:t>Business </a:t>
            </a:r>
            <a:r>
              <a:rPr lang="en-US" sz="1200" b="1" dirty="0" err="1"/>
              <a:t>Fullz</a:t>
            </a:r>
            <a:r>
              <a:rPr lang="en-US" sz="1200" b="1" dirty="0"/>
              <a:t> </a:t>
            </a:r>
            <a:r>
              <a:rPr lang="en-US" sz="1200" dirty="0"/>
              <a:t>– Costs $35-$60 per piece </a:t>
            </a:r>
          </a:p>
          <a:p>
            <a:pPr>
              <a:lnSpc>
                <a:spcPct val="100000"/>
              </a:lnSpc>
            </a:pPr>
            <a:r>
              <a:rPr lang="en-US" sz="1200" b="1" dirty="0"/>
              <a:t>Financial Loan Applications</a:t>
            </a:r>
            <a:endParaRPr lang="en-US" sz="1200" dirty="0"/>
          </a:p>
          <a:p>
            <a:pPr>
              <a:lnSpc>
                <a:spcPct val="100000"/>
              </a:lnSpc>
              <a:spcAft>
                <a:spcPts val="3000"/>
              </a:spcAft>
            </a:pPr>
            <a:r>
              <a:rPr lang="en-US" sz="1200" b="1" dirty="0"/>
              <a:t>Personal Health Information (PHI)</a:t>
            </a:r>
            <a:endParaRPr lang="en-US" sz="1200" dirty="0"/>
          </a:p>
        </p:txBody>
      </p:sp>
      <p:sp>
        <p:nvSpPr>
          <p:cNvPr id="3" name="Title 2">
            <a:extLst>
              <a:ext uri="{FF2B5EF4-FFF2-40B4-BE49-F238E27FC236}">
                <a16:creationId xmlns:a16="http://schemas.microsoft.com/office/drawing/2014/main" id="{971D0106-5A03-5049-9A14-C573EBC4B614}"/>
              </a:ext>
            </a:extLst>
          </p:cNvPr>
          <p:cNvSpPr>
            <a:spLocks noGrp="1"/>
          </p:cNvSpPr>
          <p:nvPr>
            <p:ph type="title"/>
          </p:nvPr>
        </p:nvSpPr>
        <p:spPr/>
        <p:txBody>
          <a:bodyPr/>
          <a:lstStyle/>
          <a:p>
            <a:r>
              <a:rPr lang="en-US" dirty="0"/>
              <a:t>SALE OF Dark Market GOODS</a:t>
            </a:r>
          </a:p>
        </p:txBody>
      </p:sp>
      <p:sp>
        <p:nvSpPr>
          <p:cNvPr id="4" name="Slide Number Placeholder 3">
            <a:extLst>
              <a:ext uri="{FF2B5EF4-FFF2-40B4-BE49-F238E27FC236}">
                <a16:creationId xmlns:a16="http://schemas.microsoft.com/office/drawing/2014/main" id="{476F478E-23FB-134D-BDD0-6D0EFABA0947}"/>
              </a:ext>
            </a:extLst>
          </p:cNvPr>
          <p:cNvSpPr>
            <a:spLocks noGrp="1"/>
          </p:cNvSpPr>
          <p:nvPr>
            <p:ph type="sldNum" sz="quarter" idx="16"/>
          </p:nvPr>
        </p:nvSpPr>
        <p:spPr/>
        <p:txBody>
          <a:bodyPr/>
          <a:lstStyle/>
          <a:p>
            <a:fld id="{4A4538E6-DAC6-7A45-B1DA-E03892ECAA38}" type="slidenum">
              <a:rPr lang="en-US" smtClean="0"/>
              <a:pPr/>
              <a:t>10</a:t>
            </a:fld>
            <a:endParaRPr lang="en-US" dirty="0"/>
          </a:p>
        </p:txBody>
      </p:sp>
      <p:grpSp>
        <p:nvGrpSpPr>
          <p:cNvPr id="11" name="Group 10">
            <a:extLst>
              <a:ext uri="{FF2B5EF4-FFF2-40B4-BE49-F238E27FC236}">
                <a16:creationId xmlns:a16="http://schemas.microsoft.com/office/drawing/2014/main" id="{28551391-82C3-7241-8340-01D1B0D1B191}"/>
              </a:ext>
            </a:extLst>
          </p:cNvPr>
          <p:cNvGrpSpPr/>
          <p:nvPr/>
        </p:nvGrpSpPr>
        <p:grpSpPr>
          <a:xfrm>
            <a:off x="5459624" y="1315995"/>
            <a:ext cx="2374560" cy="3140675"/>
            <a:chOff x="5459624" y="1315995"/>
            <a:chExt cx="2294235" cy="3047431"/>
          </a:xfrm>
        </p:grpSpPr>
        <p:pic>
          <p:nvPicPr>
            <p:cNvPr id="6" name="Picture 5">
              <a:extLst>
                <a:ext uri="{FF2B5EF4-FFF2-40B4-BE49-F238E27FC236}">
                  <a16:creationId xmlns:a16="http://schemas.microsoft.com/office/drawing/2014/main" id="{66F07B67-3E4D-6741-8DFF-C73460EF76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9625" y="1315995"/>
              <a:ext cx="2294234" cy="955931"/>
            </a:xfrm>
            <a:prstGeom prst="rect">
              <a:avLst/>
            </a:prstGeom>
            <a:ln w="9525">
              <a:solidFill>
                <a:schemeClr val="accent5"/>
              </a:solidFill>
            </a:ln>
          </p:spPr>
        </p:pic>
        <p:pic>
          <p:nvPicPr>
            <p:cNvPr id="8" name="Picture 7">
              <a:extLst>
                <a:ext uri="{FF2B5EF4-FFF2-40B4-BE49-F238E27FC236}">
                  <a16:creationId xmlns:a16="http://schemas.microsoft.com/office/drawing/2014/main" id="{9D93C7D5-4143-0143-839E-0F0892534D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9624" y="2425474"/>
              <a:ext cx="2294235" cy="892202"/>
            </a:xfrm>
            <a:prstGeom prst="rect">
              <a:avLst/>
            </a:prstGeom>
            <a:ln>
              <a:solidFill>
                <a:schemeClr val="accent5"/>
              </a:solidFill>
            </a:ln>
          </p:spPr>
        </p:pic>
        <p:pic>
          <p:nvPicPr>
            <p:cNvPr id="10" name="Picture 9">
              <a:extLst>
                <a:ext uri="{FF2B5EF4-FFF2-40B4-BE49-F238E27FC236}">
                  <a16:creationId xmlns:a16="http://schemas.microsoft.com/office/drawing/2014/main" id="{F6FAA560-EC5D-3347-AEF1-AF8DB8B92F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24" y="3471224"/>
              <a:ext cx="2294235" cy="892202"/>
            </a:xfrm>
            <a:prstGeom prst="rect">
              <a:avLst/>
            </a:prstGeom>
            <a:ln>
              <a:solidFill>
                <a:schemeClr val="accent5"/>
              </a:solidFill>
            </a:ln>
          </p:spPr>
        </p:pic>
      </p:grpSp>
      <p:cxnSp>
        <p:nvCxnSpPr>
          <p:cNvPr id="7" name="Straight Connector 6">
            <a:extLst>
              <a:ext uri="{FF2B5EF4-FFF2-40B4-BE49-F238E27FC236}">
                <a16:creationId xmlns:a16="http://schemas.microsoft.com/office/drawing/2014/main" id="{BBBE1A62-4AF7-0A46-931A-1AB06170D0BC}"/>
              </a:ext>
            </a:extLst>
          </p:cNvPr>
          <p:cNvCxnSpPr>
            <a:cxnSpLocks/>
          </p:cNvCxnSpPr>
          <p:nvPr/>
        </p:nvCxnSpPr>
        <p:spPr>
          <a:xfrm>
            <a:off x="649357" y="3004457"/>
            <a:ext cx="3922776"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1">
            <a:extLst>
              <a:ext uri="{FF2B5EF4-FFF2-40B4-BE49-F238E27FC236}">
                <a16:creationId xmlns:a16="http://schemas.microsoft.com/office/drawing/2014/main" id="{D877DEFD-DE5F-2F4E-90BA-7000B9E3BD7A}"/>
              </a:ext>
            </a:extLst>
          </p:cNvPr>
          <p:cNvSpPr txBox="1">
            <a:spLocks/>
          </p:cNvSpPr>
          <p:nvPr/>
        </p:nvSpPr>
        <p:spPr>
          <a:xfrm>
            <a:off x="720797" y="3108959"/>
            <a:ext cx="3732450" cy="1437638"/>
          </a:xfrm>
          <a:prstGeom prst="rect">
            <a:avLst/>
          </a:prstGeom>
          <a:noFill/>
        </p:spPr>
        <p:txBody>
          <a:bodyPr vert="horz" lIns="182880" tIns="0" rIns="0" bIns="0" rtlCol="0" anchor="ctr" anchorCtr="0">
            <a:normAutofit/>
          </a:bodyPr>
          <a:lstStyle>
            <a:lvl1pPr marL="171450" indent="-171450" algn="l" defTabSz="685800" rtl="0" eaLnBrk="1" latinLnBrk="0" hangingPunct="1">
              <a:lnSpc>
                <a:spcPct val="90000"/>
              </a:lnSpc>
              <a:spcBef>
                <a:spcPts val="750"/>
              </a:spcBef>
              <a:buClr>
                <a:schemeClr val="tx2"/>
              </a:buClr>
              <a:buFont typeface="Wingdings" pitchFamily="2" charset="2"/>
              <a:buChar char="§"/>
              <a:defRPr sz="1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SzPct val="70000"/>
              <a:buFont typeface="AppleSymbols" panose="02000000000000000000" pitchFamily="2" charset="-79"/>
              <a:buChar char="☐"/>
              <a:defRPr sz="11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Wingdings" pitchFamily="2" charset="2"/>
              <a:buNone/>
            </a:pPr>
            <a:r>
              <a:rPr lang="en-US" sz="1200" dirty="0"/>
              <a:t>According to the ID Theft Resource Center, </a:t>
            </a:r>
            <a:r>
              <a:rPr lang="en-US" sz="1200" b="1" dirty="0"/>
              <a:t>over </a:t>
            </a:r>
            <a:br>
              <a:rPr lang="en-US" sz="1200" b="1" dirty="0"/>
            </a:br>
            <a:r>
              <a:rPr lang="en-US" sz="1200" b="1" dirty="0"/>
              <a:t>163.5 million individuals </a:t>
            </a:r>
            <a:r>
              <a:rPr lang="en-US" sz="1200" dirty="0"/>
              <a:t>were affected by</a:t>
            </a:r>
            <a:r>
              <a:rPr lang="en-US" sz="1200" b="1" dirty="0"/>
              <a:t> 540 data </a:t>
            </a:r>
            <a:br>
              <a:rPr lang="en-US" sz="1200" b="1" dirty="0"/>
            </a:br>
            <a:r>
              <a:rPr lang="en-US" sz="1200" b="1" dirty="0"/>
              <a:t>breaches </a:t>
            </a:r>
            <a:r>
              <a:rPr lang="en-US" sz="1200" dirty="0"/>
              <a:t>between Jan. 1 and June 30 of 2020.</a:t>
            </a:r>
          </a:p>
        </p:txBody>
      </p:sp>
    </p:spTree>
    <p:extLst>
      <p:ext uri="{BB962C8B-B14F-4D97-AF65-F5344CB8AC3E}">
        <p14:creationId xmlns:p14="http://schemas.microsoft.com/office/powerpoint/2010/main" val="390552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E04D0-375B-BD47-B01D-8E72D2E89568}"/>
              </a:ext>
            </a:extLst>
          </p:cNvPr>
          <p:cNvSpPr>
            <a:spLocks noGrp="1"/>
          </p:cNvSpPr>
          <p:nvPr>
            <p:ph idx="14"/>
          </p:nvPr>
        </p:nvSpPr>
        <p:spPr/>
        <p:txBody>
          <a:bodyPr lIns="182880">
            <a:normAutofit/>
          </a:bodyPr>
          <a:lstStyle/>
          <a:p>
            <a:pPr>
              <a:lnSpc>
                <a:spcPct val="100000"/>
              </a:lnSpc>
            </a:pPr>
            <a:r>
              <a:rPr lang="en-US" sz="1200" b="1" dirty="0"/>
              <a:t>Bank Transfers and Money Laundering </a:t>
            </a:r>
            <a:r>
              <a:rPr lang="en-US" sz="1200" dirty="0"/>
              <a:t>– </a:t>
            </a:r>
            <a:br>
              <a:rPr lang="en-US" sz="1200" dirty="0"/>
            </a:br>
            <a:r>
              <a:rPr lang="en-US" sz="1200" dirty="0"/>
              <a:t>Charging 10 cents to 12 cents for every $1 wired </a:t>
            </a:r>
            <a:br>
              <a:rPr lang="en-US" sz="1200" dirty="0"/>
            </a:br>
            <a:r>
              <a:rPr lang="en-US" sz="1200" dirty="0"/>
              <a:t>to a bank account.</a:t>
            </a:r>
          </a:p>
          <a:p>
            <a:pPr>
              <a:lnSpc>
                <a:spcPct val="100000"/>
              </a:lnSpc>
            </a:pPr>
            <a:r>
              <a:rPr lang="en-US" sz="1200" b="1" dirty="0"/>
              <a:t>Cloned ATM/Debit Cards or Credit Cards </a:t>
            </a:r>
            <a:br>
              <a:rPr lang="en-US" sz="1200" b="1" dirty="0"/>
            </a:br>
            <a:r>
              <a:rPr lang="en-US" sz="1200" b="1" dirty="0"/>
              <a:t>with PIN </a:t>
            </a:r>
            <a:r>
              <a:rPr lang="en-US" sz="1200" dirty="0"/>
              <a:t>– Costs between 10% and 15% of bank </a:t>
            </a:r>
            <a:br>
              <a:rPr lang="en-US" sz="1200" dirty="0"/>
            </a:br>
            <a:r>
              <a:rPr lang="en-US" sz="1200" dirty="0"/>
              <a:t>or credit card balance. </a:t>
            </a:r>
          </a:p>
          <a:p>
            <a:pPr>
              <a:lnSpc>
                <a:spcPct val="100000"/>
              </a:lnSpc>
            </a:pPr>
            <a:r>
              <a:rPr lang="en-US" sz="1200" b="1" dirty="0"/>
              <a:t>Hacking Private Information </a:t>
            </a:r>
            <a:r>
              <a:rPr lang="en-US" sz="1200" dirty="0"/>
              <a:t>–</a:t>
            </a:r>
            <a:r>
              <a:rPr lang="en-US" sz="1200" b="1" dirty="0"/>
              <a:t> </a:t>
            </a:r>
            <a:r>
              <a:rPr lang="en-US" sz="1200" dirty="0"/>
              <a:t>Through shell corporations, sole proprietorship papers, </a:t>
            </a:r>
            <a:br>
              <a:rPr lang="en-US" sz="1200" dirty="0"/>
            </a:br>
            <a:r>
              <a:rPr lang="en-US" sz="1200" dirty="0"/>
              <a:t>applications for small business loans.</a:t>
            </a:r>
          </a:p>
        </p:txBody>
      </p:sp>
      <p:sp>
        <p:nvSpPr>
          <p:cNvPr id="3" name="Title 2">
            <a:extLst>
              <a:ext uri="{FF2B5EF4-FFF2-40B4-BE49-F238E27FC236}">
                <a16:creationId xmlns:a16="http://schemas.microsoft.com/office/drawing/2014/main" id="{971D0106-5A03-5049-9A14-C573EBC4B614}"/>
              </a:ext>
            </a:extLst>
          </p:cNvPr>
          <p:cNvSpPr>
            <a:spLocks noGrp="1"/>
          </p:cNvSpPr>
          <p:nvPr>
            <p:ph type="title"/>
          </p:nvPr>
        </p:nvSpPr>
        <p:spPr/>
        <p:txBody>
          <a:bodyPr/>
          <a:lstStyle/>
          <a:p>
            <a:r>
              <a:rPr lang="en-US" dirty="0"/>
              <a:t>CREDIT CARDS, MONEY LAUNDERING &amp; FINANCIAL Fraud</a:t>
            </a:r>
          </a:p>
        </p:txBody>
      </p:sp>
      <p:sp>
        <p:nvSpPr>
          <p:cNvPr id="4" name="Slide Number Placeholder 3">
            <a:extLst>
              <a:ext uri="{FF2B5EF4-FFF2-40B4-BE49-F238E27FC236}">
                <a16:creationId xmlns:a16="http://schemas.microsoft.com/office/drawing/2014/main" id="{476F478E-23FB-134D-BDD0-6D0EFABA0947}"/>
              </a:ext>
            </a:extLst>
          </p:cNvPr>
          <p:cNvSpPr>
            <a:spLocks noGrp="1"/>
          </p:cNvSpPr>
          <p:nvPr>
            <p:ph type="sldNum" sz="quarter" idx="16"/>
          </p:nvPr>
        </p:nvSpPr>
        <p:spPr/>
        <p:txBody>
          <a:bodyPr/>
          <a:lstStyle/>
          <a:p>
            <a:fld id="{4A4538E6-DAC6-7A45-B1DA-E03892ECAA38}" type="slidenum">
              <a:rPr lang="en-US" smtClean="0"/>
              <a:pPr/>
              <a:t>11</a:t>
            </a:fld>
            <a:endParaRPr lang="en-US" dirty="0"/>
          </a:p>
        </p:txBody>
      </p:sp>
      <p:pic>
        <p:nvPicPr>
          <p:cNvPr id="6" name="Picture 5">
            <a:extLst>
              <a:ext uri="{FF2B5EF4-FFF2-40B4-BE49-F238E27FC236}">
                <a16:creationId xmlns:a16="http://schemas.microsoft.com/office/drawing/2014/main" id="{0211D463-4F56-E648-B46F-8E74F3D344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4896" y="2135140"/>
            <a:ext cx="3661259" cy="1491624"/>
          </a:xfrm>
          <a:prstGeom prst="rect">
            <a:avLst/>
          </a:prstGeom>
          <a:ln>
            <a:solidFill>
              <a:schemeClr val="accent5"/>
            </a:solidFill>
          </a:ln>
        </p:spPr>
      </p:pic>
    </p:spTree>
    <p:extLst>
      <p:ext uri="{BB962C8B-B14F-4D97-AF65-F5344CB8AC3E}">
        <p14:creationId xmlns:p14="http://schemas.microsoft.com/office/powerpoint/2010/main" val="206839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E04D0-375B-BD47-B01D-8E72D2E89568}"/>
              </a:ext>
            </a:extLst>
          </p:cNvPr>
          <p:cNvSpPr>
            <a:spLocks noGrp="1"/>
          </p:cNvSpPr>
          <p:nvPr>
            <p:ph idx="14"/>
          </p:nvPr>
        </p:nvSpPr>
        <p:spPr/>
        <p:txBody>
          <a:bodyPr lIns="182880">
            <a:normAutofit/>
          </a:bodyPr>
          <a:lstStyle/>
          <a:p>
            <a:pPr>
              <a:lnSpc>
                <a:spcPct val="100000"/>
              </a:lnSpc>
            </a:pPr>
            <a:r>
              <a:rPr lang="en-US" sz="1200" b="1" dirty="0"/>
              <a:t>Compromised public cloud servers </a:t>
            </a:r>
            <a:r>
              <a:rPr lang="en-US" sz="1200" dirty="0"/>
              <a:t>on AWS, Azure, and GCP.</a:t>
            </a:r>
          </a:p>
          <a:p>
            <a:pPr>
              <a:lnSpc>
                <a:spcPct val="100000"/>
              </a:lnSpc>
            </a:pPr>
            <a:r>
              <a:rPr lang="en-US" sz="1200" b="1" dirty="0"/>
              <a:t>Trojans and Malware </a:t>
            </a:r>
            <a:r>
              <a:rPr lang="en-US" sz="1200" dirty="0"/>
              <a:t>downloaders.</a:t>
            </a:r>
          </a:p>
          <a:p>
            <a:pPr>
              <a:lnSpc>
                <a:spcPct val="100000"/>
              </a:lnSpc>
            </a:pPr>
            <a:r>
              <a:rPr lang="en-US" sz="1200" b="1" dirty="0"/>
              <a:t>Exploit Kits Rent </a:t>
            </a:r>
            <a:r>
              <a:rPr lang="en-US" sz="1200" dirty="0"/>
              <a:t>for $800-$2,000 a month. </a:t>
            </a:r>
          </a:p>
          <a:p>
            <a:pPr lvl="1">
              <a:lnSpc>
                <a:spcPct val="100000"/>
              </a:lnSpc>
            </a:pPr>
            <a:r>
              <a:rPr lang="en-US" sz="1200" dirty="0"/>
              <a:t>Individual exploits sell for $80 to $1,000 depending on systems successfully exploited. </a:t>
            </a:r>
          </a:p>
          <a:p>
            <a:pPr>
              <a:lnSpc>
                <a:spcPct val="100000"/>
              </a:lnSpc>
            </a:pPr>
            <a:r>
              <a:rPr lang="en-US" sz="1200" b="1" dirty="0"/>
              <a:t>Remote Administrative Tools (RATs) </a:t>
            </a:r>
            <a:r>
              <a:rPr lang="en-US" sz="1200" dirty="0"/>
              <a:t>offered for </a:t>
            </a:r>
            <a:br>
              <a:rPr lang="en-US" sz="1200" dirty="0"/>
            </a:br>
            <a:r>
              <a:rPr lang="en-US" sz="1200" dirty="0"/>
              <a:t>as much as $500, while others can run between </a:t>
            </a:r>
            <a:br>
              <a:rPr lang="en-US" sz="1200" dirty="0"/>
            </a:br>
            <a:r>
              <a:rPr lang="en-US" sz="1200" dirty="0"/>
              <a:t>$1 to $12.</a:t>
            </a:r>
          </a:p>
        </p:txBody>
      </p:sp>
      <p:sp>
        <p:nvSpPr>
          <p:cNvPr id="3" name="Title 2">
            <a:extLst>
              <a:ext uri="{FF2B5EF4-FFF2-40B4-BE49-F238E27FC236}">
                <a16:creationId xmlns:a16="http://schemas.microsoft.com/office/drawing/2014/main" id="{971D0106-5A03-5049-9A14-C573EBC4B614}"/>
              </a:ext>
            </a:extLst>
          </p:cNvPr>
          <p:cNvSpPr>
            <a:spLocks noGrp="1"/>
          </p:cNvSpPr>
          <p:nvPr>
            <p:ph type="title"/>
          </p:nvPr>
        </p:nvSpPr>
        <p:spPr/>
        <p:txBody>
          <a:bodyPr/>
          <a:lstStyle/>
          <a:p>
            <a:r>
              <a:rPr lang="en-US" dirty="0"/>
              <a:t>EXPLOITS, compromised SERVERS &amp; Hijacked computers (BOTNETS)</a:t>
            </a:r>
          </a:p>
        </p:txBody>
      </p:sp>
      <p:sp>
        <p:nvSpPr>
          <p:cNvPr id="4" name="Slide Number Placeholder 3">
            <a:extLst>
              <a:ext uri="{FF2B5EF4-FFF2-40B4-BE49-F238E27FC236}">
                <a16:creationId xmlns:a16="http://schemas.microsoft.com/office/drawing/2014/main" id="{476F478E-23FB-134D-BDD0-6D0EFABA0947}"/>
              </a:ext>
            </a:extLst>
          </p:cNvPr>
          <p:cNvSpPr>
            <a:spLocks noGrp="1"/>
          </p:cNvSpPr>
          <p:nvPr>
            <p:ph type="sldNum" sz="quarter" idx="16"/>
          </p:nvPr>
        </p:nvSpPr>
        <p:spPr/>
        <p:txBody>
          <a:bodyPr/>
          <a:lstStyle/>
          <a:p>
            <a:fld id="{4A4538E6-DAC6-7A45-B1DA-E03892ECAA38}" type="slidenum">
              <a:rPr lang="en-US" smtClean="0"/>
              <a:pPr/>
              <a:t>12</a:t>
            </a:fld>
            <a:endParaRPr lang="en-US" dirty="0"/>
          </a:p>
        </p:txBody>
      </p:sp>
      <p:pic>
        <p:nvPicPr>
          <p:cNvPr id="10" name="Picture 9">
            <a:extLst>
              <a:ext uri="{FF2B5EF4-FFF2-40B4-BE49-F238E27FC236}">
                <a16:creationId xmlns:a16="http://schemas.microsoft.com/office/drawing/2014/main" id="{757C6E13-890D-CA4B-A393-C9F9456718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9708" y="2930379"/>
            <a:ext cx="3758512" cy="1524285"/>
          </a:xfrm>
          <a:prstGeom prst="rect">
            <a:avLst/>
          </a:prstGeom>
          <a:ln>
            <a:solidFill>
              <a:schemeClr val="accent5"/>
            </a:solidFill>
          </a:ln>
        </p:spPr>
      </p:pic>
      <p:pic>
        <p:nvPicPr>
          <p:cNvPr id="12" name="Picture 11">
            <a:extLst>
              <a:ext uri="{FF2B5EF4-FFF2-40B4-BE49-F238E27FC236}">
                <a16:creationId xmlns:a16="http://schemas.microsoft.com/office/drawing/2014/main" id="{96752D2B-1DC0-C44F-AA50-852748C24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9708" y="1328102"/>
            <a:ext cx="3758512" cy="1496445"/>
          </a:xfrm>
          <a:prstGeom prst="rect">
            <a:avLst/>
          </a:prstGeom>
          <a:ln>
            <a:solidFill>
              <a:schemeClr val="accent5"/>
            </a:solidFill>
          </a:ln>
        </p:spPr>
      </p:pic>
    </p:spTree>
    <p:extLst>
      <p:ext uri="{BB962C8B-B14F-4D97-AF65-F5344CB8AC3E}">
        <p14:creationId xmlns:p14="http://schemas.microsoft.com/office/powerpoint/2010/main" val="207116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3514-0624-7C44-B89C-7F2B85993D23}"/>
              </a:ext>
            </a:extLst>
          </p:cNvPr>
          <p:cNvSpPr>
            <a:spLocks noGrp="1"/>
          </p:cNvSpPr>
          <p:nvPr>
            <p:ph type="ctrTitle"/>
          </p:nvPr>
        </p:nvSpPr>
        <p:spPr/>
        <p:txBody>
          <a:bodyPr/>
          <a:lstStyle/>
          <a:p>
            <a:r>
              <a:rPr lang="en-US" b="1" dirty="0"/>
              <a:t>Cybercrime-</a:t>
            </a:r>
            <a:br>
              <a:rPr lang="en-US" b="1" dirty="0"/>
            </a:br>
            <a:r>
              <a:rPr lang="en-US" b="1" dirty="0"/>
              <a:t>as-a-service</a:t>
            </a:r>
          </a:p>
        </p:txBody>
      </p:sp>
      <p:sp>
        <p:nvSpPr>
          <p:cNvPr id="3" name="Text Placeholder 2">
            <a:extLst>
              <a:ext uri="{FF2B5EF4-FFF2-40B4-BE49-F238E27FC236}">
                <a16:creationId xmlns:a16="http://schemas.microsoft.com/office/drawing/2014/main" id="{E7A083A3-9656-0541-BAC1-FF8C7E8C92DD}"/>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C4B511CC-1B92-9249-8B4D-4AE5A59CCF7B}"/>
              </a:ext>
            </a:extLst>
          </p:cNvPr>
          <p:cNvSpPr>
            <a:spLocks noGrp="1"/>
          </p:cNvSpPr>
          <p:nvPr>
            <p:ph type="sldNum" sz="quarter" idx="12"/>
          </p:nvPr>
        </p:nvSpPr>
        <p:spPr/>
        <p:txBody>
          <a:bodyPr/>
          <a:lstStyle/>
          <a:p>
            <a:fld id="{4A4538E6-DAC6-7A45-B1DA-E03892ECAA38}" type="slidenum">
              <a:rPr lang="en-US" smtClean="0"/>
              <a:pPr/>
              <a:t>13</a:t>
            </a:fld>
            <a:endParaRPr lang="en-US" dirty="0"/>
          </a:p>
        </p:txBody>
      </p:sp>
      <p:sp>
        <p:nvSpPr>
          <p:cNvPr id="5" name="Oval 4">
            <a:extLst>
              <a:ext uri="{FF2B5EF4-FFF2-40B4-BE49-F238E27FC236}">
                <a16:creationId xmlns:a16="http://schemas.microsoft.com/office/drawing/2014/main" id="{0DED16AF-C833-ED45-A304-C2B94C3FC8E7}"/>
              </a:ext>
            </a:extLst>
          </p:cNvPr>
          <p:cNvSpPr/>
          <p:nvPr/>
        </p:nvSpPr>
        <p:spPr>
          <a:xfrm>
            <a:off x="5158409" y="1047336"/>
            <a:ext cx="3048828" cy="30488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C07236-C212-8640-AFFC-8A2B71AFBE8B}"/>
              </a:ext>
            </a:extLst>
          </p:cNvPr>
          <p:cNvPicPr>
            <a:picLocks/>
          </p:cNvPicPr>
          <p:nvPr/>
        </p:nvPicPr>
        <p:blipFill rotWithShape="1">
          <a:blip r:embed="rId3" cstate="screen">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b="-2835"/>
          <a:stretch/>
        </p:blipFill>
        <p:spPr>
          <a:xfrm>
            <a:off x="5158409" y="1047336"/>
            <a:ext cx="3048828" cy="3048828"/>
          </a:xfrm>
          <a:prstGeom prst="ellipse">
            <a:avLst/>
          </a:prstGeom>
        </p:spPr>
      </p:pic>
    </p:spTree>
    <p:extLst>
      <p:ext uri="{BB962C8B-B14F-4D97-AF65-F5344CB8AC3E}">
        <p14:creationId xmlns:p14="http://schemas.microsoft.com/office/powerpoint/2010/main" val="373145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a:extLst>
              <a:ext uri="{FF2B5EF4-FFF2-40B4-BE49-F238E27FC236}">
                <a16:creationId xmlns:a16="http://schemas.microsoft.com/office/drawing/2014/main" id="{CAC3FBAB-E271-6242-B6CF-61DBE035CF3A}"/>
              </a:ext>
            </a:extLst>
          </p:cNvPr>
          <p:cNvSpPr txBox="1">
            <a:spLocks/>
          </p:cNvSpPr>
          <p:nvPr/>
        </p:nvSpPr>
        <p:spPr>
          <a:xfrm>
            <a:off x="4645702" y="2967793"/>
            <a:ext cx="3840480" cy="1664208"/>
          </a:xfrm>
          <a:prstGeom prst="rect">
            <a:avLst/>
          </a:prstGeom>
          <a:solidFill>
            <a:schemeClr val="accent6"/>
          </a:solidFill>
        </p:spPr>
        <p:txBody>
          <a:bodyPr vert="horz" lIns="1371600" tIns="0" rIns="182880" bIns="0" rtlCol="0" anchor="ctr">
            <a:normAutofit/>
          </a:bodyPr>
          <a:lstStyle>
            <a:lvl1pPr marL="171450" indent="-171450" algn="l" defTabSz="685800" rtl="0" eaLnBrk="1" latinLnBrk="0" hangingPunct="1">
              <a:lnSpc>
                <a:spcPct val="90000"/>
              </a:lnSpc>
              <a:spcBef>
                <a:spcPts val="750"/>
              </a:spcBef>
              <a:buClr>
                <a:schemeClr val="tx2"/>
              </a:buClr>
              <a:buFont typeface="Wingdings" pitchFamily="2" charset="2"/>
              <a:buChar char="§"/>
              <a:defRPr sz="1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SzPct val="70000"/>
              <a:buFont typeface="AppleSymbols" panose="02000000000000000000" pitchFamily="2" charset="-79"/>
              <a:buChar char="☐"/>
              <a:defRPr sz="11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FF6600"/>
              </a:buClr>
              <a:buNone/>
            </a:pPr>
            <a:r>
              <a:rPr lang="en-US" sz="1400" dirty="0">
                <a:solidFill>
                  <a:srgbClr val="333333"/>
                </a:solidFill>
              </a:rPr>
              <a:t>Plug-n-play ransomware campaigns need little more </a:t>
            </a:r>
            <a:br>
              <a:rPr lang="en-US" sz="1400" dirty="0">
                <a:solidFill>
                  <a:srgbClr val="333333"/>
                </a:solidFill>
              </a:rPr>
            </a:br>
            <a:r>
              <a:rPr lang="en-US" sz="1400" dirty="0">
                <a:solidFill>
                  <a:srgbClr val="333333"/>
                </a:solidFill>
              </a:rPr>
              <a:t>than a secure email address, but ransomware affiliate programs are more popular.</a:t>
            </a:r>
          </a:p>
        </p:txBody>
      </p:sp>
      <p:sp>
        <p:nvSpPr>
          <p:cNvPr id="12" name="Content Placeholder 6">
            <a:extLst>
              <a:ext uri="{FF2B5EF4-FFF2-40B4-BE49-F238E27FC236}">
                <a16:creationId xmlns:a16="http://schemas.microsoft.com/office/drawing/2014/main" id="{BEA71207-459E-2841-AC40-A8D4A9CCF461}"/>
              </a:ext>
            </a:extLst>
          </p:cNvPr>
          <p:cNvSpPr txBox="1">
            <a:spLocks/>
          </p:cNvSpPr>
          <p:nvPr/>
        </p:nvSpPr>
        <p:spPr>
          <a:xfrm>
            <a:off x="640079" y="2967793"/>
            <a:ext cx="3840480" cy="1664208"/>
          </a:xfrm>
          <a:prstGeom prst="rect">
            <a:avLst/>
          </a:prstGeom>
          <a:solidFill>
            <a:schemeClr val="accent6"/>
          </a:solidFill>
        </p:spPr>
        <p:txBody>
          <a:bodyPr vert="horz" lIns="1371600" tIns="0" rIns="182880" bIns="0" rtlCol="0" anchor="ctr">
            <a:normAutofit/>
          </a:bodyPr>
          <a:lstStyle>
            <a:lvl1pPr marL="171450" indent="-171450" algn="l" defTabSz="685800" rtl="0" eaLnBrk="1" latinLnBrk="0" hangingPunct="1">
              <a:lnSpc>
                <a:spcPct val="90000"/>
              </a:lnSpc>
              <a:spcBef>
                <a:spcPts val="750"/>
              </a:spcBef>
              <a:buClr>
                <a:schemeClr val="tx2"/>
              </a:buClr>
              <a:buFont typeface="Wingdings" pitchFamily="2" charset="2"/>
              <a:buChar char="§"/>
              <a:defRPr sz="1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SzPct val="70000"/>
              <a:buFont typeface="AppleSymbols" panose="02000000000000000000" pitchFamily="2" charset="-79"/>
              <a:buChar char="☐"/>
              <a:defRPr sz="11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Ready-to-access servers, </a:t>
            </a:r>
            <a:br>
              <a:rPr lang="en-US" sz="1400" dirty="0"/>
            </a:br>
            <a:r>
              <a:rPr lang="en-US" sz="1400" dirty="0"/>
              <a:t>via stolen Remote Desktop Protocol credentials, </a:t>
            </a:r>
            <a:br>
              <a:rPr lang="en-US" sz="1400" dirty="0"/>
            </a:br>
            <a:r>
              <a:rPr lang="en-US" sz="1400" dirty="0"/>
              <a:t>are sold for servers in </a:t>
            </a:r>
            <a:br>
              <a:rPr lang="en-US" sz="1400" dirty="0"/>
            </a:br>
            <a:r>
              <a:rPr lang="en-US" sz="1400" dirty="0"/>
              <a:t>any country.</a:t>
            </a:r>
          </a:p>
        </p:txBody>
      </p:sp>
      <p:sp>
        <p:nvSpPr>
          <p:cNvPr id="8" name="Content Placeholder 7">
            <a:extLst>
              <a:ext uri="{FF2B5EF4-FFF2-40B4-BE49-F238E27FC236}">
                <a16:creationId xmlns:a16="http://schemas.microsoft.com/office/drawing/2014/main" id="{D76414D3-882E-454D-88C2-DC2B607486E4}"/>
              </a:ext>
            </a:extLst>
          </p:cNvPr>
          <p:cNvSpPr>
            <a:spLocks noGrp="1"/>
          </p:cNvSpPr>
          <p:nvPr>
            <p:ph idx="15"/>
          </p:nvPr>
        </p:nvSpPr>
        <p:spPr>
          <a:xfrm>
            <a:off x="4645702" y="1142999"/>
            <a:ext cx="3840480" cy="1664208"/>
          </a:xfrm>
          <a:solidFill>
            <a:schemeClr val="accent6"/>
          </a:solidFill>
        </p:spPr>
        <p:txBody>
          <a:bodyPr lIns="1371600" rIns="182880" anchor="ctr"/>
          <a:lstStyle/>
          <a:p>
            <a:pPr marL="0" lvl="0" indent="0">
              <a:buClr>
                <a:srgbClr val="FF6600"/>
              </a:buClr>
              <a:buNone/>
            </a:pPr>
            <a:r>
              <a:rPr lang="en-US" sz="1400" dirty="0">
                <a:solidFill>
                  <a:srgbClr val="333333"/>
                </a:solidFill>
              </a:rPr>
              <a:t>Customer service including </a:t>
            </a:r>
            <a:br>
              <a:rPr lang="en-US" sz="1400" dirty="0">
                <a:solidFill>
                  <a:srgbClr val="333333"/>
                </a:solidFill>
              </a:rPr>
            </a:br>
            <a:r>
              <a:rPr lang="en-US" sz="1400" dirty="0">
                <a:solidFill>
                  <a:srgbClr val="333333"/>
                </a:solidFill>
              </a:rPr>
              <a:t>live chat, video tutorials, </a:t>
            </a:r>
            <a:br>
              <a:rPr lang="en-US" sz="1400" dirty="0">
                <a:solidFill>
                  <a:srgbClr val="333333"/>
                </a:solidFill>
              </a:rPr>
            </a:br>
            <a:r>
              <a:rPr lang="en-US" sz="1400" dirty="0">
                <a:solidFill>
                  <a:srgbClr val="333333"/>
                </a:solidFill>
              </a:rPr>
              <a:t>and customer service.</a:t>
            </a:r>
          </a:p>
        </p:txBody>
      </p:sp>
      <p:sp>
        <p:nvSpPr>
          <p:cNvPr id="4" name="Title 3">
            <a:extLst>
              <a:ext uri="{FF2B5EF4-FFF2-40B4-BE49-F238E27FC236}">
                <a16:creationId xmlns:a16="http://schemas.microsoft.com/office/drawing/2014/main" id="{0692FE7D-A982-3F41-A378-7FD7308643FC}"/>
              </a:ext>
            </a:extLst>
          </p:cNvPr>
          <p:cNvSpPr>
            <a:spLocks noGrp="1"/>
          </p:cNvSpPr>
          <p:nvPr>
            <p:ph type="title"/>
          </p:nvPr>
        </p:nvSpPr>
        <p:spPr/>
        <p:txBody>
          <a:bodyPr/>
          <a:lstStyle/>
          <a:p>
            <a:r>
              <a:rPr lang="en-US" dirty="0"/>
              <a:t>How it works</a:t>
            </a:r>
          </a:p>
        </p:txBody>
      </p:sp>
      <p:sp>
        <p:nvSpPr>
          <p:cNvPr id="7" name="Content Placeholder 6">
            <a:extLst>
              <a:ext uri="{FF2B5EF4-FFF2-40B4-BE49-F238E27FC236}">
                <a16:creationId xmlns:a16="http://schemas.microsoft.com/office/drawing/2014/main" id="{6CE59964-EA19-F547-81FA-763E4585EC55}"/>
              </a:ext>
            </a:extLst>
          </p:cNvPr>
          <p:cNvSpPr>
            <a:spLocks noGrp="1"/>
          </p:cNvSpPr>
          <p:nvPr>
            <p:ph idx="1"/>
          </p:nvPr>
        </p:nvSpPr>
        <p:spPr>
          <a:xfrm>
            <a:off x="640079" y="1142999"/>
            <a:ext cx="3840480" cy="1664208"/>
          </a:xfrm>
          <a:solidFill>
            <a:schemeClr val="accent6"/>
          </a:solidFill>
        </p:spPr>
        <p:txBody>
          <a:bodyPr lIns="1371600" rIns="182880" anchor="ctr">
            <a:normAutofit/>
          </a:bodyPr>
          <a:lstStyle/>
          <a:p>
            <a:pPr marL="0" indent="0">
              <a:buNone/>
            </a:pPr>
            <a:r>
              <a:rPr lang="en-US" sz="1400" dirty="0"/>
              <a:t>Affiliate programs and subscription models.</a:t>
            </a:r>
          </a:p>
        </p:txBody>
      </p:sp>
      <p:sp>
        <p:nvSpPr>
          <p:cNvPr id="6" name="Slide Number Placeholder 5">
            <a:extLst>
              <a:ext uri="{FF2B5EF4-FFF2-40B4-BE49-F238E27FC236}">
                <a16:creationId xmlns:a16="http://schemas.microsoft.com/office/drawing/2014/main" id="{B2CD017A-2351-AD43-83CA-A63D8E487E93}"/>
              </a:ext>
            </a:extLst>
          </p:cNvPr>
          <p:cNvSpPr>
            <a:spLocks noGrp="1"/>
          </p:cNvSpPr>
          <p:nvPr>
            <p:ph type="sldNum" sz="quarter" idx="17"/>
          </p:nvPr>
        </p:nvSpPr>
        <p:spPr/>
        <p:txBody>
          <a:bodyPr/>
          <a:lstStyle/>
          <a:p>
            <a:fld id="{4A4538E6-DAC6-7A45-B1DA-E03892ECAA38}" type="slidenum">
              <a:rPr lang="en-US" smtClean="0"/>
              <a:pPr/>
              <a:t>14</a:t>
            </a:fld>
            <a:endParaRPr lang="en-US" dirty="0"/>
          </a:p>
        </p:txBody>
      </p:sp>
      <p:pic>
        <p:nvPicPr>
          <p:cNvPr id="13" name="Picture 12">
            <a:extLst>
              <a:ext uri="{FF2B5EF4-FFF2-40B4-BE49-F238E27FC236}">
                <a16:creationId xmlns:a16="http://schemas.microsoft.com/office/drawing/2014/main" id="{729ABC74-EE88-D34D-BE73-5070752664FE}"/>
              </a:ext>
            </a:extLst>
          </p:cNvPr>
          <p:cNvPicPr>
            <a:picLocks noChangeAspect="1"/>
          </p:cNvPicPr>
          <p:nvPr/>
        </p:nvPicPr>
        <p:blipFill>
          <a:blip r:embed="rId3"/>
          <a:srcRect/>
          <a:stretch/>
        </p:blipFill>
        <p:spPr>
          <a:xfrm>
            <a:off x="929575" y="1501802"/>
            <a:ext cx="914400" cy="946602"/>
          </a:xfrm>
          <a:prstGeom prst="rect">
            <a:avLst/>
          </a:prstGeom>
          <a:noFill/>
        </p:spPr>
      </p:pic>
      <p:pic>
        <p:nvPicPr>
          <p:cNvPr id="14" name="Picture 13">
            <a:extLst>
              <a:ext uri="{FF2B5EF4-FFF2-40B4-BE49-F238E27FC236}">
                <a16:creationId xmlns:a16="http://schemas.microsoft.com/office/drawing/2014/main" id="{BA15EFD3-53E2-1E45-9844-E085913BF370}"/>
              </a:ext>
            </a:extLst>
          </p:cNvPr>
          <p:cNvPicPr>
            <a:picLocks noChangeAspect="1"/>
          </p:cNvPicPr>
          <p:nvPr/>
        </p:nvPicPr>
        <p:blipFill>
          <a:blip r:embed="rId4"/>
          <a:srcRect/>
          <a:stretch/>
        </p:blipFill>
        <p:spPr>
          <a:xfrm>
            <a:off x="4906485" y="1501802"/>
            <a:ext cx="914400" cy="946602"/>
          </a:xfrm>
          <a:prstGeom prst="rect">
            <a:avLst/>
          </a:prstGeom>
          <a:noFill/>
        </p:spPr>
      </p:pic>
      <p:pic>
        <p:nvPicPr>
          <p:cNvPr id="15" name="Picture 14">
            <a:extLst>
              <a:ext uri="{FF2B5EF4-FFF2-40B4-BE49-F238E27FC236}">
                <a16:creationId xmlns:a16="http://schemas.microsoft.com/office/drawing/2014/main" id="{3741463F-207E-5848-A3E2-2BA89EF54C45}"/>
              </a:ext>
            </a:extLst>
          </p:cNvPr>
          <p:cNvPicPr>
            <a:picLocks noChangeAspect="1"/>
          </p:cNvPicPr>
          <p:nvPr/>
        </p:nvPicPr>
        <p:blipFill>
          <a:blip r:embed="rId5"/>
          <a:srcRect/>
          <a:stretch/>
        </p:blipFill>
        <p:spPr>
          <a:xfrm>
            <a:off x="929575" y="3326596"/>
            <a:ext cx="914400" cy="946602"/>
          </a:xfrm>
          <a:prstGeom prst="rect">
            <a:avLst/>
          </a:prstGeom>
          <a:noFill/>
        </p:spPr>
      </p:pic>
      <p:pic>
        <p:nvPicPr>
          <p:cNvPr id="16" name="Picture 15">
            <a:extLst>
              <a:ext uri="{FF2B5EF4-FFF2-40B4-BE49-F238E27FC236}">
                <a16:creationId xmlns:a16="http://schemas.microsoft.com/office/drawing/2014/main" id="{4C4B92F3-B031-8B49-B211-42C12713C2D0}"/>
              </a:ext>
            </a:extLst>
          </p:cNvPr>
          <p:cNvPicPr>
            <a:picLocks noChangeAspect="1"/>
          </p:cNvPicPr>
          <p:nvPr/>
        </p:nvPicPr>
        <p:blipFill>
          <a:blip r:embed="rId6"/>
          <a:srcRect/>
          <a:stretch/>
        </p:blipFill>
        <p:spPr>
          <a:xfrm>
            <a:off x="4906485" y="3342697"/>
            <a:ext cx="914400" cy="914400"/>
          </a:xfrm>
          <a:prstGeom prst="rect">
            <a:avLst/>
          </a:prstGeom>
          <a:noFill/>
        </p:spPr>
      </p:pic>
    </p:spTree>
    <p:extLst>
      <p:ext uri="{BB962C8B-B14F-4D97-AF65-F5344CB8AC3E}">
        <p14:creationId xmlns:p14="http://schemas.microsoft.com/office/powerpoint/2010/main" val="22498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E04D0-375B-BD47-B01D-8E72D2E89568}"/>
              </a:ext>
            </a:extLst>
          </p:cNvPr>
          <p:cNvSpPr>
            <a:spLocks noGrp="1"/>
          </p:cNvSpPr>
          <p:nvPr>
            <p:ph idx="14"/>
          </p:nvPr>
        </p:nvSpPr>
        <p:spPr/>
        <p:txBody>
          <a:bodyPr lIns="182880" rIns="182880">
            <a:normAutofit/>
          </a:bodyPr>
          <a:lstStyle/>
          <a:p>
            <a:pPr marL="0" indent="0">
              <a:lnSpc>
                <a:spcPct val="100000"/>
              </a:lnSpc>
              <a:spcAft>
                <a:spcPts val="1200"/>
              </a:spcAft>
              <a:buNone/>
            </a:pPr>
            <a:r>
              <a:rPr lang="en-US" sz="1200" dirty="0"/>
              <a:t>Organized criminal groups and hackers make it easier to do business.</a:t>
            </a:r>
          </a:p>
          <a:p>
            <a:pPr>
              <a:lnSpc>
                <a:spcPct val="100000"/>
              </a:lnSpc>
            </a:pPr>
            <a:r>
              <a:rPr lang="en-US" sz="1200" b="1" dirty="0"/>
              <a:t>Recruit </a:t>
            </a:r>
            <a:r>
              <a:rPr lang="en-US" sz="1200" dirty="0"/>
              <a:t>on underground forums for specific </a:t>
            </a:r>
            <a:br>
              <a:rPr lang="en-US" sz="1200" dirty="0"/>
            </a:br>
            <a:r>
              <a:rPr lang="en-US" sz="1200" dirty="0"/>
              <a:t>criminal roles. </a:t>
            </a:r>
          </a:p>
          <a:p>
            <a:pPr>
              <a:lnSpc>
                <a:spcPct val="100000"/>
              </a:lnSpc>
            </a:pPr>
            <a:r>
              <a:rPr lang="en-US" sz="1200" b="1" dirty="0"/>
              <a:t>Destroy a Target Business </a:t>
            </a:r>
            <a:r>
              <a:rPr lang="en-US" sz="1200" dirty="0"/>
              <a:t>for $185</a:t>
            </a:r>
            <a:r>
              <a:rPr lang="en-US" sz="1200" b="1" dirty="0"/>
              <a:t>.</a:t>
            </a:r>
          </a:p>
          <a:p>
            <a:pPr>
              <a:lnSpc>
                <a:spcPct val="100000"/>
              </a:lnSpc>
            </a:pPr>
            <a:r>
              <a:rPr lang="en-US" sz="1200" b="1" dirty="0"/>
              <a:t>Distributed Denial of Service (DDoS) attack </a:t>
            </a:r>
            <a:br>
              <a:rPr lang="en-US" sz="1200" b="1" dirty="0"/>
            </a:br>
            <a:r>
              <a:rPr lang="en-US" sz="1200" dirty="0"/>
              <a:t>for small-to-medium website; $100-$250/day, $479-$659/week, or $2,000/month.</a:t>
            </a:r>
          </a:p>
          <a:p>
            <a:pPr>
              <a:lnSpc>
                <a:spcPct val="100000"/>
              </a:lnSpc>
            </a:pPr>
            <a:r>
              <a:rPr lang="en-US" sz="1200" b="1" dirty="0"/>
              <a:t>Email Spamming </a:t>
            </a:r>
            <a:r>
              <a:rPr lang="en-US" sz="1200" dirty="0"/>
              <a:t>at $32 for 20,000 or $54 for 50,000 messages.</a:t>
            </a:r>
          </a:p>
          <a:p>
            <a:pPr>
              <a:lnSpc>
                <a:spcPct val="100000"/>
              </a:lnSpc>
            </a:pPr>
            <a:r>
              <a:rPr lang="en-US" sz="1200" b="1" dirty="0"/>
              <a:t>SMS Spamming </a:t>
            </a:r>
            <a:r>
              <a:rPr lang="en-US" sz="1200" dirty="0"/>
              <a:t>at $19.99 for 1,000 SMS.</a:t>
            </a:r>
          </a:p>
          <a:p>
            <a:pPr>
              <a:lnSpc>
                <a:spcPct val="100000"/>
              </a:lnSpc>
            </a:pPr>
            <a:r>
              <a:rPr lang="en-US" sz="1200" b="1" dirty="0"/>
              <a:t>Specialized site for hiring hackers.</a:t>
            </a:r>
          </a:p>
        </p:txBody>
      </p:sp>
      <p:sp>
        <p:nvSpPr>
          <p:cNvPr id="3" name="Title 2">
            <a:extLst>
              <a:ext uri="{FF2B5EF4-FFF2-40B4-BE49-F238E27FC236}">
                <a16:creationId xmlns:a16="http://schemas.microsoft.com/office/drawing/2014/main" id="{971D0106-5A03-5049-9A14-C573EBC4B614}"/>
              </a:ext>
            </a:extLst>
          </p:cNvPr>
          <p:cNvSpPr>
            <a:spLocks noGrp="1"/>
          </p:cNvSpPr>
          <p:nvPr>
            <p:ph type="title"/>
          </p:nvPr>
        </p:nvSpPr>
        <p:spPr/>
        <p:txBody>
          <a:bodyPr/>
          <a:lstStyle/>
          <a:p>
            <a:r>
              <a:rPr lang="en-US" dirty="0"/>
              <a:t>Cybercrime offerings</a:t>
            </a:r>
          </a:p>
        </p:txBody>
      </p:sp>
      <p:sp>
        <p:nvSpPr>
          <p:cNvPr id="4" name="Slide Number Placeholder 3">
            <a:extLst>
              <a:ext uri="{FF2B5EF4-FFF2-40B4-BE49-F238E27FC236}">
                <a16:creationId xmlns:a16="http://schemas.microsoft.com/office/drawing/2014/main" id="{476F478E-23FB-134D-BDD0-6D0EFABA0947}"/>
              </a:ext>
            </a:extLst>
          </p:cNvPr>
          <p:cNvSpPr>
            <a:spLocks noGrp="1"/>
          </p:cNvSpPr>
          <p:nvPr>
            <p:ph type="sldNum" sz="quarter" idx="16"/>
          </p:nvPr>
        </p:nvSpPr>
        <p:spPr/>
        <p:txBody>
          <a:bodyPr/>
          <a:lstStyle/>
          <a:p>
            <a:fld id="{4A4538E6-DAC6-7A45-B1DA-E03892ECAA38}" type="slidenum">
              <a:rPr lang="en-US" smtClean="0"/>
              <a:pPr/>
              <a:t>15</a:t>
            </a:fld>
            <a:endParaRPr lang="en-US" dirty="0"/>
          </a:p>
        </p:txBody>
      </p:sp>
      <p:grpSp>
        <p:nvGrpSpPr>
          <p:cNvPr id="20" name="Group 19">
            <a:extLst>
              <a:ext uri="{FF2B5EF4-FFF2-40B4-BE49-F238E27FC236}">
                <a16:creationId xmlns:a16="http://schemas.microsoft.com/office/drawing/2014/main" id="{E451C909-4854-EC44-9593-FD5AC28FC0F2}"/>
              </a:ext>
            </a:extLst>
          </p:cNvPr>
          <p:cNvGrpSpPr/>
          <p:nvPr/>
        </p:nvGrpSpPr>
        <p:grpSpPr>
          <a:xfrm>
            <a:off x="4892137" y="1632661"/>
            <a:ext cx="3531066" cy="2496582"/>
            <a:chOff x="4748638" y="1303270"/>
            <a:chExt cx="3739088" cy="2643661"/>
          </a:xfrm>
        </p:grpSpPr>
        <p:pic>
          <p:nvPicPr>
            <p:cNvPr id="7" name="Picture 6">
              <a:extLst>
                <a:ext uri="{FF2B5EF4-FFF2-40B4-BE49-F238E27FC236}">
                  <a16:creationId xmlns:a16="http://schemas.microsoft.com/office/drawing/2014/main" id="{4E33CD60-9C8F-CD40-8845-EA65D8CE1B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8638" y="2396684"/>
              <a:ext cx="1800651" cy="690250"/>
            </a:xfrm>
            <a:prstGeom prst="rect">
              <a:avLst/>
            </a:prstGeom>
            <a:ln>
              <a:solidFill>
                <a:schemeClr val="accent5"/>
              </a:solidFill>
            </a:ln>
          </p:spPr>
        </p:pic>
        <p:pic>
          <p:nvPicPr>
            <p:cNvPr id="9" name="Picture 8">
              <a:extLst>
                <a:ext uri="{FF2B5EF4-FFF2-40B4-BE49-F238E27FC236}">
                  <a16:creationId xmlns:a16="http://schemas.microsoft.com/office/drawing/2014/main" id="{62462FB4-3452-E848-B7E1-EE1BFCA5E0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7075" y="2396684"/>
              <a:ext cx="1800651" cy="690250"/>
            </a:xfrm>
            <a:prstGeom prst="rect">
              <a:avLst/>
            </a:prstGeom>
            <a:ln>
              <a:solidFill>
                <a:schemeClr val="accent5"/>
              </a:solidFill>
            </a:ln>
          </p:spPr>
        </p:pic>
        <p:pic>
          <p:nvPicPr>
            <p:cNvPr id="11" name="Picture 10">
              <a:extLst>
                <a:ext uri="{FF2B5EF4-FFF2-40B4-BE49-F238E27FC236}">
                  <a16:creationId xmlns:a16="http://schemas.microsoft.com/office/drawing/2014/main" id="{29AD5ED5-57BA-0848-9476-5353459C13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8638" y="3256681"/>
              <a:ext cx="1800651" cy="690250"/>
            </a:xfrm>
            <a:prstGeom prst="rect">
              <a:avLst/>
            </a:prstGeom>
            <a:ln>
              <a:solidFill>
                <a:schemeClr val="accent5"/>
              </a:solidFill>
            </a:ln>
          </p:spPr>
        </p:pic>
        <p:pic>
          <p:nvPicPr>
            <p:cNvPr id="14" name="Picture 13">
              <a:extLst>
                <a:ext uri="{FF2B5EF4-FFF2-40B4-BE49-F238E27FC236}">
                  <a16:creationId xmlns:a16="http://schemas.microsoft.com/office/drawing/2014/main" id="{71B48E45-3FB1-4245-A49F-FF5AAB6E57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87075" y="3256681"/>
              <a:ext cx="1800651" cy="686916"/>
            </a:xfrm>
            <a:prstGeom prst="rect">
              <a:avLst/>
            </a:prstGeom>
            <a:ln>
              <a:solidFill>
                <a:schemeClr val="accent5"/>
              </a:solidFill>
            </a:ln>
          </p:spPr>
        </p:pic>
        <p:pic>
          <p:nvPicPr>
            <p:cNvPr id="16" name="Picture 15">
              <a:extLst>
                <a:ext uri="{FF2B5EF4-FFF2-40B4-BE49-F238E27FC236}">
                  <a16:creationId xmlns:a16="http://schemas.microsoft.com/office/drawing/2014/main" id="{ECF91737-5173-604C-80D2-C43539AF4C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48638" y="1303270"/>
              <a:ext cx="1800651" cy="923667"/>
            </a:xfrm>
            <a:prstGeom prst="rect">
              <a:avLst/>
            </a:prstGeom>
            <a:ln>
              <a:solidFill>
                <a:schemeClr val="accent5"/>
              </a:solidFill>
            </a:ln>
          </p:spPr>
        </p:pic>
        <p:pic>
          <p:nvPicPr>
            <p:cNvPr id="18" name="Picture 17">
              <a:extLst>
                <a:ext uri="{FF2B5EF4-FFF2-40B4-BE49-F238E27FC236}">
                  <a16:creationId xmlns:a16="http://schemas.microsoft.com/office/drawing/2014/main" id="{AFF2D94B-D638-E146-BCCA-AB3DA21D0D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87075" y="1303270"/>
              <a:ext cx="1800651" cy="923667"/>
            </a:xfrm>
            <a:prstGeom prst="rect">
              <a:avLst/>
            </a:prstGeom>
            <a:ln>
              <a:solidFill>
                <a:schemeClr val="accent5"/>
              </a:solidFill>
            </a:ln>
          </p:spPr>
        </p:pic>
      </p:grpSp>
    </p:spTree>
    <p:extLst>
      <p:ext uri="{BB962C8B-B14F-4D97-AF65-F5344CB8AC3E}">
        <p14:creationId xmlns:p14="http://schemas.microsoft.com/office/powerpoint/2010/main" val="566288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E04D0-375B-BD47-B01D-8E72D2E89568}"/>
              </a:ext>
            </a:extLst>
          </p:cNvPr>
          <p:cNvSpPr>
            <a:spLocks noGrp="1"/>
          </p:cNvSpPr>
          <p:nvPr>
            <p:ph idx="14"/>
          </p:nvPr>
        </p:nvSpPr>
        <p:spPr/>
        <p:txBody>
          <a:bodyPr lIns="182880" rIns="182880">
            <a:normAutofit/>
          </a:bodyPr>
          <a:lstStyle/>
          <a:p>
            <a:pPr>
              <a:lnSpc>
                <a:spcPct val="100000"/>
              </a:lnSpc>
            </a:pPr>
            <a:r>
              <a:rPr lang="en-US" sz="1200" dirty="0"/>
              <a:t>Criminal organizations: </a:t>
            </a:r>
            <a:r>
              <a:rPr lang="en-US" sz="1200" b="1" dirty="0" err="1"/>
              <a:t>Sodin</a:t>
            </a:r>
            <a:r>
              <a:rPr lang="en-US" sz="1200" b="1" dirty="0"/>
              <a:t>, Maze, </a:t>
            </a:r>
            <a:r>
              <a:rPr lang="en-US" sz="1200" b="1" dirty="0" err="1"/>
              <a:t>Nemty</a:t>
            </a:r>
            <a:r>
              <a:rPr lang="en-US" sz="1200" b="1" dirty="0"/>
              <a:t>, </a:t>
            </a:r>
            <a:r>
              <a:rPr lang="en-US" sz="1200" b="1" dirty="0" err="1"/>
              <a:t>Dopplepaymer</a:t>
            </a:r>
            <a:r>
              <a:rPr lang="en-US" sz="1200" dirty="0"/>
              <a:t> exfiltrating data.</a:t>
            </a:r>
          </a:p>
          <a:p>
            <a:pPr>
              <a:lnSpc>
                <a:spcPct val="100000"/>
              </a:lnSpc>
            </a:pPr>
            <a:r>
              <a:rPr lang="en-US" sz="1200" b="1" dirty="0"/>
              <a:t>Pay Up or Get Your Data Published on the Web. </a:t>
            </a:r>
          </a:p>
          <a:p>
            <a:pPr>
              <a:lnSpc>
                <a:spcPct val="100000"/>
              </a:lnSpc>
            </a:pPr>
            <a:r>
              <a:rPr lang="en-US" sz="1200" b="1" dirty="0" err="1"/>
              <a:t>Sodin</a:t>
            </a:r>
            <a:r>
              <a:rPr lang="en-US" sz="1200" dirty="0"/>
              <a:t> announced move to </a:t>
            </a:r>
            <a:r>
              <a:rPr lang="en-US" sz="1200" b="1" dirty="0" err="1"/>
              <a:t>Monero</a:t>
            </a:r>
            <a:r>
              <a:rPr lang="en-US" sz="1200" dirty="0"/>
              <a:t>.</a:t>
            </a:r>
          </a:p>
          <a:p>
            <a:pPr>
              <a:lnSpc>
                <a:spcPct val="100000"/>
              </a:lnSpc>
            </a:pPr>
            <a:r>
              <a:rPr lang="en-US" sz="1200" b="1" dirty="0"/>
              <a:t>Low cost, high reward</a:t>
            </a:r>
            <a:r>
              <a:rPr lang="en-US" sz="1200" dirty="0"/>
              <a:t>; rarely arrested </a:t>
            </a:r>
            <a:br>
              <a:rPr lang="en-US" sz="1200" dirty="0"/>
            </a:br>
            <a:r>
              <a:rPr lang="en-US" sz="1200" dirty="0"/>
              <a:t>or prosecuted.</a:t>
            </a:r>
          </a:p>
          <a:p>
            <a:pPr>
              <a:lnSpc>
                <a:spcPct val="100000"/>
              </a:lnSpc>
            </a:pPr>
            <a:r>
              <a:rPr lang="en-US" sz="1200" b="1" dirty="0"/>
              <a:t>Rarely reported, often paid ransom</a:t>
            </a:r>
            <a:r>
              <a:rPr lang="en-US" sz="1200" dirty="0"/>
              <a:t>; cybersecurity insurance industry pays.</a:t>
            </a:r>
          </a:p>
        </p:txBody>
      </p:sp>
      <p:sp>
        <p:nvSpPr>
          <p:cNvPr id="3" name="Title 2">
            <a:extLst>
              <a:ext uri="{FF2B5EF4-FFF2-40B4-BE49-F238E27FC236}">
                <a16:creationId xmlns:a16="http://schemas.microsoft.com/office/drawing/2014/main" id="{971D0106-5A03-5049-9A14-C573EBC4B614}"/>
              </a:ext>
            </a:extLst>
          </p:cNvPr>
          <p:cNvSpPr>
            <a:spLocks noGrp="1"/>
          </p:cNvSpPr>
          <p:nvPr>
            <p:ph type="title"/>
          </p:nvPr>
        </p:nvSpPr>
        <p:spPr/>
        <p:txBody>
          <a:bodyPr/>
          <a:lstStyle/>
          <a:p>
            <a:r>
              <a:rPr lang="en-US" dirty="0"/>
              <a:t>Ransomware Revolution</a:t>
            </a:r>
          </a:p>
        </p:txBody>
      </p:sp>
      <p:sp>
        <p:nvSpPr>
          <p:cNvPr id="4" name="Slide Number Placeholder 3">
            <a:extLst>
              <a:ext uri="{FF2B5EF4-FFF2-40B4-BE49-F238E27FC236}">
                <a16:creationId xmlns:a16="http://schemas.microsoft.com/office/drawing/2014/main" id="{476F478E-23FB-134D-BDD0-6D0EFABA0947}"/>
              </a:ext>
            </a:extLst>
          </p:cNvPr>
          <p:cNvSpPr>
            <a:spLocks noGrp="1"/>
          </p:cNvSpPr>
          <p:nvPr>
            <p:ph type="sldNum" sz="quarter" idx="16"/>
          </p:nvPr>
        </p:nvSpPr>
        <p:spPr/>
        <p:txBody>
          <a:bodyPr/>
          <a:lstStyle/>
          <a:p>
            <a:fld id="{4A4538E6-DAC6-7A45-B1DA-E03892ECAA38}" type="slidenum">
              <a:rPr lang="en-US" smtClean="0"/>
              <a:pPr/>
              <a:t>16</a:t>
            </a:fld>
            <a:endParaRPr lang="en-US" dirty="0"/>
          </a:p>
        </p:txBody>
      </p:sp>
      <p:grpSp>
        <p:nvGrpSpPr>
          <p:cNvPr id="11" name="Group 10">
            <a:extLst>
              <a:ext uri="{FF2B5EF4-FFF2-40B4-BE49-F238E27FC236}">
                <a16:creationId xmlns:a16="http://schemas.microsoft.com/office/drawing/2014/main" id="{6D57DE44-9D3D-E044-A9A8-D35DB50DF34C}"/>
              </a:ext>
            </a:extLst>
          </p:cNvPr>
          <p:cNvGrpSpPr/>
          <p:nvPr/>
        </p:nvGrpSpPr>
        <p:grpSpPr>
          <a:xfrm>
            <a:off x="5504743" y="1298972"/>
            <a:ext cx="2134854" cy="3165092"/>
            <a:chOff x="4762358" y="1361780"/>
            <a:chExt cx="2383503" cy="3533734"/>
          </a:xfrm>
        </p:grpSpPr>
        <p:pic>
          <p:nvPicPr>
            <p:cNvPr id="6" name="Picture 5">
              <a:extLst>
                <a:ext uri="{FF2B5EF4-FFF2-40B4-BE49-F238E27FC236}">
                  <a16:creationId xmlns:a16="http://schemas.microsoft.com/office/drawing/2014/main" id="{69E9F5F4-3EE6-6649-A850-A6B1F0991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2358" y="1361780"/>
              <a:ext cx="2383503" cy="556151"/>
            </a:xfrm>
            <a:prstGeom prst="rect">
              <a:avLst/>
            </a:prstGeom>
            <a:ln>
              <a:solidFill>
                <a:schemeClr val="accent5"/>
              </a:solidFill>
            </a:ln>
          </p:spPr>
        </p:pic>
        <p:pic>
          <p:nvPicPr>
            <p:cNvPr id="8" name="Picture 7">
              <a:extLst>
                <a:ext uri="{FF2B5EF4-FFF2-40B4-BE49-F238E27FC236}">
                  <a16:creationId xmlns:a16="http://schemas.microsoft.com/office/drawing/2014/main" id="{88B33A72-B955-1C49-9793-16FB4348B5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358" y="2046555"/>
              <a:ext cx="2383503" cy="1257960"/>
            </a:xfrm>
            <a:prstGeom prst="rect">
              <a:avLst/>
            </a:prstGeom>
            <a:ln>
              <a:solidFill>
                <a:schemeClr val="accent5"/>
              </a:solidFill>
            </a:ln>
          </p:spPr>
        </p:pic>
        <p:pic>
          <p:nvPicPr>
            <p:cNvPr id="10" name="Picture 9">
              <a:extLst>
                <a:ext uri="{FF2B5EF4-FFF2-40B4-BE49-F238E27FC236}">
                  <a16:creationId xmlns:a16="http://schemas.microsoft.com/office/drawing/2014/main" id="{563807DB-01EF-C140-9E7A-52FD6F448D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2358" y="3430101"/>
              <a:ext cx="2383503" cy="1465413"/>
            </a:xfrm>
            <a:prstGeom prst="rect">
              <a:avLst/>
            </a:prstGeom>
            <a:ln>
              <a:solidFill>
                <a:schemeClr val="accent5"/>
              </a:solidFill>
            </a:ln>
          </p:spPr>
        </p:pic>
      </p:grpSp>
    </p:spTree>
    <p:extLst>
      <p:ext uri="{BB962C8B-B14F-4D97-AF65-F5344CB8AC3E}">
        <p14:creationId xmlns:p14="http://schemas.microsoft.com/office/powerpoint/2010/main" val="47081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E04D0-375B-BD47-B01D-8E72D2E89568}"/>
              </a:ext>
            </a:extLst>
          </p:cNvPr>
          <p:cNvSpPr>
            <a:spLocks noGrp="1"/>
          </p:cNvSpPr>
          <p:nvPr>
            <p:ph idx="14"/>
          </p:nvPr>
        </p:nvSpPr>
        <p:spPr/>
        <p:txBody>
          <a:bodyPr lIns="182880" rIns="182880">
            <a:normAutofit/>
          </a:bodyPr>
          <a:lstStyle/>
          <a:p>
            <a:pPr>
              <a:lnSpc>
                <a:spcPct val="100000"/>
              </a:lnSpc>
            </a:pPr>
            <a:r>
              <a:rPr lang="en-US" sz="1200" b="1" dirty="0"/>
              <a:t>Chloroquine </a:t>
            </a:r>
            <a:r>
              <a:rPr lang="en-US" sz="1200" dirty="0"/>
              <a:t>and </a:t>
            </a:r>
            <a:r>
              <a:rPr lang="en-US" sz="1200" b="1" dirty="0"/>
              <a:t>Hydroxychloroquine</a:t>
            </a:r>
            <a:r>
              <a:rPr lang="en-US" sz="1200" dirty="0"/>
              <a:t> advertised </a:t>
            </a:r>
            <a:br>
              <a:rPr lang="en-US" sz="1200" dirty="0"/>
            </a:br>
            <a:r>
              <a:rPr lang="en-US" sz="1200" dirty="0"/>
              <a:t>as early as March 2020 as a purported treatment for COVID-19.  </a:t>
            </a:r>
          </a:p>
          <a:p>
            <a:pPr>
              <a:lnSpc>
                <a:spcPct val="100000"/>
              </a:lnSpc>
            </a:pPr>
            <a:r>
              <a:rPr lang="en-US" sz="1200" b="1" dirty="0"/>
              <a:t>Face masks, respirators, protective gear </a:t>
            </a:r>
            <a:r>
              <a:rPr lang="en-US" sz="1200" dirty="0"/>
              <a:t>sold for 100% to 500% markup.</a:t>
            </a:r>
          </a:p>
          <a:p>
            <a:pPr>
              <a:lnSpc>
                <a:spcPct val="100000"/>
              </a:lnSpc>
            </a:pPr>
            <a:r>
              <a:rPr lang="en-US" sz="1200" b="1" dirty="0"/>
              <a:t>COVID-19 testing kits.</a:t>
            </a:r>
          </a:p>
          <a:p>
            <a:pPr>
              <a:lnSpc>
                <a:spcPct val="100000"/>
              </a:lnSpc>
            </a:pPr>
            <a:r>
              <a:rPr lang="en-US" sz="1200" b="1" dirty="0"/>
              <a:t>Coronavirus deals on recreational drugs</a:t>
            </a:r>
            <a:r>
              <a:rPr lang="en-US" sz="1200" dirty="0"/>
              <a:t>.</a:t>
            </a:r>
          </a:p>
          <a:p>
            <a:pPr>
              <a:lnSpc>
                <a:spcPct val="100000"/>
              </a:lnSpc>
            </a:pPr>
            <a:r>
              <a:rPr lang="en-US" sz="1200" b="1" dirty="0"/>
              <a:t>Social engineering campaign tools </a:t>
            </a:r>
            <a:r>
              <a:rPr lang="en-US" sz="1200" dirty="0"/>
              <a:t>created using COVID-19 infection maps and WHO spam email.</a:t>
            </a:r>
          </a:p>
        </p:txBody>
      </p:sp>
      <p:sp>
        <p:nvSpPr>
          <p:cNvPr id="3" name="Title 2">
            <a:extLst>
              <a:ext uri="{FF2B5EF4-FFF2-40B4-BE49-F238E27FC236}">
                <a16:creationId xmlns:a16="http://schemas.microsoft.com/office/drawing/2014/main" id="{971D0106-5A03-5049-9A14-C573EBC4B614}"/>
              </a:ext>
            </a:extLst>
          </p:cNvPr>
          <p:cNvSpPr>
            <a:spLocks noGrp="1"/>
          </p:cNvSpPr>
          <p:nvPr>
            <p:ph type="title"/>
          </p:nvPr>
        </p:nvSpPr>
        <p:spPr/>
        <p:txBody>
          <a:bodyPr/>
          <a:lstStyle/>
          <a:p>
            <a:r>
              <a:rPr lang="en-US" dirty="0"/>
              <a:t>COVID-19: Supplies, DRUGS, Test KITS </a:t>
            </a:r>
          </a:p>
        </p:txBody>
      </p:sp>
      <p:sp>
        <p:nvSpPr>
          <p:cNvPr id="4" name="Slide Number Placeholder 3">
            <a:extLst>
              <a:ext uri="{FF2B5EF4-FFF2-40B4-BE49-F238E27FC236}">
                <a16:creationId xmlns:a16="http://schemas.microsoft.com/office/drawing/2014/main" id="{476F478E-23FB-134D-BDD0-6D0EFABA0947}"/>
              </a:ext>
            </a:extLst>
          </p:cNvPr>
          <p:cNvSpPr>
            <a:spLocks noGrp="1"/>
          </p:cNvSpPr>
          <p:nvPr>
            <p:ph type="sldNum" sz="quarter" idx="16"/>
          </p:nvPr>
        </p:nvSpPr>
        <p:spPr/>
        <p:txBody>
          <a:bodyPr/>
          <a:lstStyle/>
          <a:p>
            <a:fld id="{4A4538E6-DAC6-7A45-B1DA-E03892ECAA38}" type="slidenum">
              <a:rPr lang="en-US" smtClean="0"/>
              <a:pPr/>
              <a:t>17</a:t>
            </a:fld>
            <a:endParaRPr lang="en-US" dirty="0"/>
          </a:p>
        </p:txBody>
      </p:sp>
      <p:grpSp>
        <p:nvGrpSpPr>
          <p:cNvPr id="21" name="Group 20">
            <a:extLst>
              <a:ext uri="{FF2B5EF4-FFF2-40B4-BE49-F238E27FC236}">
                <a16:creationId xmlns:a16="http://schemas.microsoft.com/office/drawing/2014/main" id="{B4B0F138-A6E4-1E43-A7A5-F388E5518465}"/>
              </a:ext>
            </a:extLst>
          </p:cNvPr>
          <p:cNvGrpSpPr/>
          <p:nvPr/>
        </p:nvGrpSpPr>
        <p:grpSpPr>
          <a:xfrm>
            <a:off x="4923721" y="1508728"/>
            <a:ext cx="3372941" cy="2834673"/>
            <a:chOff x="4521199" y="1324884"/>
            <a:chExt cx="3630110" cy="3050802"/>
          </a:xfrm>
        </p:grpSpPr>
        <p:grpSp>
          <p:nvGrpSpPr>
            <p:cNvPr id="9" name="Group 8">
              <a:extLst>
                <a:ext uri="{FF2B5EF4-FFF2-40B4-BE49-F238E27FC236}">
                  <a16:creationId xmlns:a16="http://schemas.microsoft.com/office/drawing/2014/main" id="{C8681242-3E3B-9942-92AB-E55114EE0993}"/>
                </a:ext>
              </a:extLst>
            </p:cNvPr>
            <p:cNvGrpSpPr/>
            <p:nvPr/>
          </p:nvGrpSpPr>
          <p:grpSpPr>
            <a:xfrm>
              <a:off x="4521199" y="1324884"/>
              <a:ext cx="3630109" cy="1148769"/>
              <a:chOff x="4521199" y="1324884"/>
              <a:chExt cx="3630109" cy="1148769"/>
            </a:xfrm>
          </p:grpSpPr>
          <p:pic>
            <p:nvPicPr>
              <p:cNvPr id="10" name="Picture 9" descr="A screenshot of a computer&#10;&#10;Description automatically generated">
                <a:extLst>
                  <a:ext uri="{FF2B5EF4-FFF2-40B4-BE49-F238E27FC236}">
                    <a16:creationId xmlns:a16="http://schemas.microsoft.com/office/drawing/2014/main" id="{6785AE0E-C7DB-574F-B618-CF468DFEC0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21199" y="1324884"/>
                <a:ext cx="3630109" cy="1148769"/>
              </a:xfrm>
              <a:prstGeom prst="rect">
                <a:avLst/>
              </a:prstGeom>
              <a:ln>
                <a:noFill/>
              </a:ln>
            </p:spPr>
          </p:pic>
          <p:sp>
            <p:nvSpPr>
              <p:cNvPr id="11" name="Rectangle 10">
                <a:extLst>
                  <a:ext uri="{FF2B5EF4-FFF2-40B4-BE49-F238E27FC236}">
                    <a16:creationId xmlns:a16="http://schemas.microsoft.com/office/drawing/2014/main" id="{863C4C0B-A165-CF40-ADB1-691AC94A7E33}"/>
                  </a:ext>
                </a:extLst>
              </p:cNvPr>
              <p:cNvSpPr/>
              <p:nvPr/>
            </p:nvSpPr>
            <p:spPr>
              <a:xfrm>
                <a:off x="5396922" y="1555668"/>
                <a:ext cx="451427" cy="54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C79CBC1-7565-1741-92E6-509B211B7EA6}"/>
                </a:ext>
              </a:extLst>
            </p:cNvPr>
            <p:cNvGrpSpPr/>
            <p:nvPr/>
          </p:nvGrpSpPr>
          <p:grpSpPr>
            <a:xfrm>
              <a:off x="4521200" y="2649320"/>
              <a:ext cx="3630109" cy="534555"/>
              <a:chOff x="4521200" y="2649320"/>
              <a:chExt cx="3630109" cy="534555"/>
            </a:xfrm>
          </p:grpSpPr>
          <p:pic>
            <p:nvPicPr>
              <p:cNvPr id="13" name="Picture 12" descr="A screenshot of a cell phone&#10;&#10;Description automatically generated">
                <a:extLst>
                  <a:ext uri="{FF2B5EF4-FFF2-40B4-BE49-F238E27FC236}">
                    <a16:creationId xmlns:a16="http://schemas.microsoft.com/office/drawing/2014/main" id="{5763FFC4-C2C5-9447-889D-20F8DB8C7B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1200" y="2649320"/>
                <a:ext cx="3630109" cy="534555"/>
              </a:xfrm>
              <a:prstGeom prst="rect">
                <a:avLst/>
              </a:prstGeom>
              <a:ln>
                <a:noFill/>
              </a:ln>
            </p:spPr>
          </p:pic>
          <p:sp>
            <p:nvSpPr>
              <p:cNvPr id="14" name="Rectangle 13">
                <a:extLst>
                  <a:ext uri="{FF2B5EF4-FFF2-40B4-BE49-F238E27FC236}">
                    <a16:creationId xmlns:a16="http://schemas.microsoft.com/office/drawing/2014/main" id="{A0A3F6B6-EBBA-5741-B362-DD55AF4EC038}"/>
                  </a:ext>
                </a:extLst>
              </p:cNvPr>
              <p:cNvSpPr/>
              <p:nvPr/>
            </p:nvSpPr>
            <p:spPr>
              <a:xfrm>
                <a:off x="6076372" y="2887285"/>
                <a:ext cx="295853" cy="62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8ED83A8-188C-FA48-B39D-81A0A50D322E}"/>
                </a:ext>
              </a:extLst>
            </p:cNvPr>
            <p:cNvGrpSpPr/>
            <p:nvPr/>
          </p:nvGrpSpPr>
          <p:grpSpPr>
            <a:xfrm>
              <a:off x="4521200" y="3271262"/>
              <a:ext cx="3630109" cy="482481"/>
              <a:chOff x="4521200" y="3271262"/>
              <a:chExt cx="3630109" cy="482481"/>
            </a:xfrm>
          </p:grpSpPr>
          <p:pic>
            <p:nvPicPr>
              <p:cNvPr id="16" name="Picture 15" descr="A screenshot of a cell phone&#10;&#10;Description automatically generated">
                <a:extLst>
                  <a:ext uri="{FF2B5EF4-FFF2-40B4-BE49-F238E27FC236}">
                    <a16:creationId xmlns:a16="http://schemas.microsoft.com/office/drawing/2014/main" id="{48A42F57-01F8-5040-8002-467B391BD9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21200" y="3271262"/>
                <a:ext cx="3630109" cy="482481"/>
              </a:xfrm>
              <a:prstGeom prst="rect">
                <a:avLst/>
              </a:prstGeom>
              <a:ln>
                <a:noFill/>
              </a:ln>
            </p:spPr>
          </p:pic>
          <p:sp>
            <p:nvSpPr>
              <p:cNvPr id="17" name="Rectangle 16">
                <a:extLst>
                  <a:ext uri="{FF2B5EF4-FFF2-40B4-BE49-F238E27FC236}">
                    <a16:creationId xmlns:a16="http://schemas.microsoft.com/office/drawing/2014/main" id="{9E38AB35-6D21-C449-BDC2-209445DFB744}"/>
                  </a:ext>
                </a:extLst>
              </p:cNvPr>
              <p:cNvSpPr/>
              <p:nvPr/>
            </p:nvSpPr>
            <p:spPr>
              <a:xfrm>
                <a:off x="6076372" y="3480781"/>
                <a:ext cx="295853" cy="7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E3D0CE0-447B-7842-8811-F058C3DA3FD4}"/>
                </a:ext>
              </a:extLst>
            </p:cNvPr>
            <p:cNvGrpSpPr/>
            <p:nvPr/>
          </p:nvGrpSpPr>
          <p:grpSpPr>
            <a:xfrm>
              <a:off x="4521200" y="3841131"/>
              <a:ext cx="3630109" cy="534555"/>
              <a:chOff x="4521200" y="3841131"/>
              <a:chExt cx="3630109" cy="534555"/>
            </a:xfrm>
          </p:grpSpPr>
          <p:pic>
            <p:nvPicPr>
              <p:cNvPr id="19" name="Picture 18" descr="A screenshot of a cell phone&#10;&#10;Description automatically generated">
                <a:extLst>
                  <a:ext uri="{FF2B5EF4-FFF2-40B4-BE49-F238E27FC236}">
                    <a16:creationId xmlns:a16="http://schemas.microsoft.com/office/drawing/2014/main" id="{28504DC8-0F85-7149-9259-E15595B828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21200" y="3841131"/>
                <a:ext cx="3630109" cy="534555"/>
              </a:xfrm>
              <a:prstGeom prst="rect">
                <a:avLst/>
              </a:prstGeom>
              <a:ln>
                <a:noFill/>
              </a:ln>
            </p:spPr>
          </p:pic>
          <p:sp>
            <p:nvSpPr>
              <p:cNvPr id="20" name="Rectangle 19">
                <a:extLst>
                  <a:ext uri="{FF2B5EF4-FFF2-40B4-BE49-F238E27FC236}">
                    <a16:creationId xmlns:a16="http://schemas.microsoft.com/office/drawing/2014/main" id="{385DF0FF-046E-9046-8F50-BC158C7ED0E8}"/>
                  </a:ext>
                </a:extLst>
              </p:cNvPr>
              <p:cNvSpPr/>
              <p:nvPr/>
            </p:nvSpPr>
            <p:spPr>
              <a:xfrm>
                <a:off x="6076372" y="4071757"/>
                <a:ext cx="295853" cy="7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8034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00A87-4AA4-DA4B-9393-D64DD113C739}"/>
              </a:ext>
            </a:extLst>
          </p:cNvPr>
          <p:cNvSpPr>
            <a:spLocks noGrp="1"/>
          </p:cNvSpPr>
          <p:nvPr>
            <p:ph idx="16"/>
          </p:nvPr>
        </p:nvSpPr>
        <p:spPr>
          <a:solidFill>
            <a:schemeClr val="accent6"/>
          </a:solidFill>
        </p:spPr>
        <p:txBody>
          <a:bodyPr lIns="182880" tIns="1280160" rIns="182880"/>
          <a:lstStyle/>
          <a:p>
            <a:pPr marL="0" lvl="0" indent="0" algn="ctr">
              <a:lnSpc>
                <a:spcPct val="100000"/>
              </a:lnSpc>
              <a:spcAft>
                <a:spcPts val="600"/>
              </a:spcAft>
              <a:buClr>
                <a:srgbClr val="FF6600"/>
              </a:buClr>
              <a:buNone/>
            </a:pPr>
            <a:r>
              <a:rPr lang="en-US" sz="1400" b="1" dirty="0">
                <a:solidFill>
                  <a:srgbClr val="FF6600"/>
                </a:solidFill>
              </a:rPr>
              <a:t>ATTACKS ARE INCREASING</a:t>
            </a:r>
          </a:p>
          <a:p>
            <a:pPr lvl="0">
              <a:lnSpc>
                <a:spcPct val="100000"/>
              </a:lnSpc>
              <a:buClr>
                <a:srgbClr val="FF6600"/>
              </a:buClr>
            </a:pPr>
            <a:r>
              <a:rPr lang="en-US" sz="1200" dirty="0">
                <a:solidFill>
                  <a:srgbClr val="333333"/>
                </a:solidFill>
              </a:rPr>
              <a:t>26% are seeing increased attacks.</a:t>
            </a:r>
          </a:p>
          <a:p>
            <a:pPr lvl="0">
              <a:lnSpc>
                <a:spcPct val="100000"/>
              </a:lnSpc>
              <a:buClr>
                <a:srgbClr val="FF6600"/>
              </a:buClr>
            </a:pPr>
            <a:r>
              <a:rPr lang="en-US" sz="1200" dirty="0">
                <a:solidFill>
                  <a:srgbClr val="333333"/>
                </a:solidFill>
              </a:rPr>
              <a:t>73% believe that the impact </a:t>
            </a:r>
            <a:br>
              <a:rPr lang="en-US" sz="1200" dirty="0">
                <a:solidFill>
                  <a:srgbClr val="333333"/>
                </a:solidFill>
              </a:rPr>
            </a:br>
            <a:r>
              <a:rPr lang="en-US" sz="1200" dirty="0">
                <a:solidFill>
                  <a:srgbClr val="333333"/>
                </a:solidFill>
              </a:rPr>
              <a:t>of this pandemic will alter </a:t>
            </a:r>
            <a:br>
              <a:rPr lang="en-US" sz="1200" dirty="0">
                <a:solidFill>
                  <a:srgbClr val="333333"/>
                </a:solidFill>
              </a:rPr>
            </a:br>
            <a:r>
              <a:rPr lang="en-US" sz="1200" dirty="0">
                <a:solidFill>
                  <a:srgbClr val="333333"/>
                </a:solidFill>
              </a:rPr>
              <a:t>the way their business evaluates risk for at least the next five years.</a:t>
            </a:r>
          </a:p>
          <a:p>
            <a:pPr marL="0" indent="0" algn="ctr">
              <a:buNone/>
            </a:pPr>
            <a:endParaRPr lang="en-US" dirty="0"/>
          </a:p>
        </p:txBody>
      </p:sp>
      <p:sp>
        <p:nvSpPr>
          <p:cNvPr id="3" name="Content Placeholder 2">
            <a:extLst>
              <a:ext uri="{FF2B5EF4-FFF2-40B4-BE49-F238E27FC236}">
                <a16:creationId xmlns:a16="http://schemas.microsoft.com/office/drawing/2014/main" id="{11424914-1C22-0D4D-A86E-14BCE6100EB6}"/>
              </a:ext>
            </a:extLst>
          </p:cNvPr>
          <p:cNvSpPr>
            <a:spLocks noGrp="1"/>
          </p:cNvSpPr>
          <p:nvPr>
            <p:ph idx="17"/>
          </p:nvPr>
        </p:nvSpPr>
        <p:spPr>
          <a:solidFill>
            <a:schemeClr val="accent6"/>
          </a:solidFill>
        </p:spPr>
        <p:txBody>
          <a:bodyPr lIns="182880" tIns="1280160" rIns="182880"/>
          <a:lstStyle/>
          <a:p>
            <a:pPr marL="0" lvl="0" indent="0" algn="ctr">
              <a:lnSpc>
                <a:spcPct val="100000"/>
              </a:lnSpc>
              <a:spcAft>
                <a:spcPts val="600"/>
              </a:spcAft>
              <a:buClr>
                <a:srgbClr val="FF6600"/>
              </a:buClr>
              <a:buNone/>
            </a:pPr>
            <a:r>
              <a:rPr lang="en-US" sz="1400" b="1" dirty="0">
                <a:solidFill>
                  <a:srgbClr val="FF6600"/>
                </a:solidFill>
              </a:rPr>
              <a:t>WFH IS A NEW CHALLENGE</a:t>
            </a:r>
          </a:p>
          <a:p>
            <a:pPr lvl="0">
              <a:lnSpc>
                <a:spcPct val="100000"/>
              </a:lnSpc>
              <a:buClr>
                <a:srgbClr val="FF6600"/>
              </a:buClr>
            </a:pPr>
            <a:r>
              <a:rPr lang="en-US" sz="1200" dirty="0">
                <a:solidFill>
                  <a:srgbClr val="333333"/>
                </a:solidFill>
              </a:rPr>
              <a:t>61% were more concerned about security risks targeting work-from-home employees. </a:t>
            </a:r>
          </a:p>
          <a:p>
            <a:pPr lvl="0">
              <a:lnSpc>
                <a:spcPct val="100000"/>
              </a:lnSpc>
              <a:buClr>
                <a:srgbClr val="FF6600"/>
              </a:buClr>
            </a:pPr>
            <a:r>
              <a:rPr lang="en-US" sz="1200" dirty="0">
                <a:solidFill>
                  <a:srgbClr val="333333"/>
                </a:solidFill>
              </a:rPr>
              <a:t>22% are evaluating new security solutions/services </a:t>
            </a:r>
            <a:br>
              <a:rPr lang="en-US" sz="1200" dirty="0">
                <a:solidFill>
                  <a:srgbClr val="333333"/>
                </a:solidFill>
              </a:rPr>
            </a:br>
            <a:r>
              <a:rPr lang="en-US" sz="1200" dirty="0">
                <a:solidFill>
                  <a:srgbClr val="333333"/>
                </a:solidFill>
              </a:rPr>
              <a:t>to address the new work dynamic.</a:t>
            </a:r>
          </a:p>
        </p:txBody>
      </p:sp>
      <p:sp>
        <p:nvSpPr>
          <p:cNvPr id="4" name="Title 3">
            <a:extLst>
              <a:ext uri="{FF2B5EF4-FFF2-40B4-BE49-F238E27FC236}">
                <a16:creationId xmlns:a16="http://schemas.microsoft.com/office/drawing/2014/main" id="{8C53241B-4718-9A4B-A555-737C163D605B}"/>
              </a:ext>
            </a:extLst>
          </p:cNvPr>
          <p:cNvSpPr>
            <a:spLocks noGrp="1"/>
          </p:cNvSpPr>
          <p:nvPr>
            <p:ph type="title"/>
          </p:nvPr>
        </p:nvSpPr>
        <p:spPr/>
        <p:txBody>
          <a:bodyPr/>
          <a:lstStyle/>
          <a:p>
            <a:r>
              <a:rPr lang="en-US" dirty="0"/>
              <a:t>Industry survey on SECURITY &amp; COMPLIANCE CHALLENGES: COVID-19</a:t>
            </a:r>
          </a:p>
        </p:txBody>
      </p:sp>
      <p:sp>
        <p:nvSpPr>
          <p:cNvPr id="5" name="Content Placeholder 4">
            <a:extLst>
              <a:ext uri="{FF2B5EF4-FFF2-40B4-BE49-F238E27FC236}">
                <a16:creationId xmlns:a16="http://schemas.microsoft.com/office/drawing/2014/main" id="{54841B0D-8C81-DA40-8DD6-61BACD49F0D8}"/>
              </a:ext>
            </a:extLst>
          </p:cNvPr>
          <p:cNvSpPr>
            <a:spLocks noGrp="1"/>
          </p:cNvSpPr>
          <p:nvPr>
            <p:ph idx="1"/>
          </p:nvPr>
        </p:nvSpPr>
        <p:spPr>
          <a:solidFill>
            <a:schemeClr val="accent6"/>
          </a:solidFill>
        </p:spPr>
        <p:txBody>
          <a:bodyPr lIns="182880" tIns="1280160" rIns="182880">
            <a:normAutofit/>
          </a:bodyPr>
          <a:lstStyle/>
          <a:p>
            <a:pPr marL="0" indent="0" algn="ctr">
              <a:lnSpc>
                <a:spcPct val="100000"/>
              </a:lnSpc>
              <a:spcAft>
                <a:spcPts val="600"/>
              </a:spcAft>
              <a:buNone/>
            </a:pPr>
            <a:r>
              <a:rPr lang="en-US" sz="1400" b="1" dirty="0">
                <a:solidFill>
                  <a:schemeClr val="tx2"/>
                </a:solidFill>
              </a:rPr>
              <a:t>SURVEY PARAMETERS</a:t>
            </a:r>
          </a:p>
          <a:p>
            <a:pPr>
              <a:lnSpc>
                <a:spcPct val="100000"/>
              </a:lnSpc>
            </a:pPr>
            <a:r>
              <a:rPr lang="en-US" sz="1200" dirty="0"/>
              <a:t>IDG &amp; CSO Magazine conducted survey.</a:t>
            </a:r>
          </a:p>
          <a:p>
            <a:pPr>
              <a:lnSpc>
                <a:spcPct val="100000"/>
              </a:lnSpc>
            </a:pPr>
            <a:r>
              <a:rPr lang="en-US" sz="1200" dirty="0"/>
              <a:t>Surveyed 150 security leaders.</a:t>
            </a:r>
          </a:p>
          <a:p>
            <a:pPr>
              <a:lnSpc>
                <a:spcPct val="100000"/>
              </a:lnSpc>
            </a:pPr>
            <a:r>
              <a:rPr lang="en-US" sz="1200" dirty="0"/>
              <a:t>87% senior execs, average company size of 24,000.</a:t>
            </a:r>
          </a:p>
          <a:p>
            <a:pPr>
              <a:lnSpc>
                <a:spcPct val="100000"/>
              </a:lnSpc>
            </a:pPr>
            <a:r>
              <a:rPr lang="en-US" sz="1200" dirty="0"/>
              <a:t>Published April 1, 2020.</a:t>
            </a:r>
          </a:p>
        </p:txBody>
      </p:sp>
      <p:sp>
        <p:nvSpPr>
          <p:cNvPr id="6" name="Slide Number Placeholder 5">
            <a:extLst>
              <a:ext uri="{FF2B5EF4-FFF2-40B4-BE49-F238E27FC236}">
                <a16:creationId xmlns:a16="http://schemas.microsoft.com/office/drawing/2014/main" id="{E94DFA3A-B70E-E649-B3E0-6C619F6DC92C}"/>
              </a:ext>
            </a:extLst>
          </p:cNvPr>
          <p:cNvSpPr>
            <a:spLocks noGrp="1"/>
          </p:cNvSpPr>
          <p:nvPr>
            <p:ph type="sldNum" sz="quarter" idx="19"/>
          </p:nvPr>
        </p:nvSpPr>
        <p:spPr/>
        <p:txBody>
          <a:bodyPr/>
          <a:lstStyle/>
          <a:p>
            <a:fld id="{4A4538E6-DAC6-7A45-B1DA-E03892ECAA38}" type="slidenum">
              <a:rPr lang="en-US" smtClean="0"/>
              <a:pPr/>
              <a:t>18</a:t>
            </a:fld>
            <a:endParaRPr lang="en-US" dirty="0"/>
          </a:p>
        </p:txBody>
      </p:sp>
      <p:pic>
        <p:nvPicPr>
          <p:cNvPr id="7" name="Picture 6">
            <a:extLst>
              <a:ext uri="{FF2B5EF4-FFF2-40B4-BE49-F238E27FC236}">
                <a16:creationId xmlns:a16="http://schemas.microsoft.com/office/drawing/2014/main" id="{5BB41A89-5979-F349-862D-1C0EA9354991}"/>
              </a:ext>
            </a:extLst>
          </p:cNvPr>
          <p:cNvPicPr>
            <a:picLocks noChangeAspect="1"/>
          </p:cNvPicPr>
          <p:nvPr/>
        </p:nvPicPr>
        <p:blipFill>
          <a:blip r:embed="rId3"/>
          <a:srcRect/>
          <a:stretch/>
        </p:blipFill>
        <p:spPr>
          <a:xfrm>
            <a:off x="4203203" y="1429972"/>
            <a:ext cx="736960" cy="736960"/>
          </a:xfrm>
          <a:prstGeom prst="rect">
            <a:avLst/>
          </a:prstGeom>
          <a:noFill/>
          <a:ln>
            <a:noFill/>
          </a:ln>
        </p:spPr>
        <p:style>
          <a:lnRef idx="0">
            <a:scrgbClr r="0" g="0" b="0"/>
          </a:lnRef>
          <a:fillRef idx="0">
            <a:scrgbClr r="0" g="0" b="0"/>
          </a:fillRef>
          <a:effectRef idx="0">
            <a:scrgbClr r="0" g="0" b="0"/>
          </a:effectRef>
          <a:fontRef idx="minor">
            <a:schemeClr val="lt1"/>
          </a:fontRef>
        </p:style>
      </p:pic>
      <p:pic>
        <p:nvPicPr>
          <p:cNvPr id="8" name="Picture 7">
            <a:extLst>
              <a:ext uri="{FF2B5EF4-FFF2-40B4-BE49-F238E27FC236}">
                <a16:creationId xmlns:a16="http://schemas.microsoft.com/office/drawing/2014/main" id="{7D2706FB-40DE-064E-AECA-9C18106BEF22}"/>
              </a:ext>
            </a:extLst>
          </p:cNvPr>
          <p:cNvPicPr>
            <a:picLocks noChangeAspect="1"/>
          </p:cNvPicPr>
          <p:nvPr/>
        </p:nvPicPr>
        <p:blipFill>
          <a:blip r:embed="rId4"/>
          <a:srcRect/>
          <a:stretch/>
        </p:blipFill>
        <p:spPr>
          <a:xfrm>
            <a:off x="1506040" y="1429972"/>
            <a:ext cx="736960" cy="736960"/>
          </a:xfrm>
          <a:prstGeom prst="rect">
            <a:avLst/>
          </a:prstGeom>
          <a:noFill/>
          <a:ln>
            <a:noFill/>
          </a:ln>
        </p:spPr>
        <p:style>
          <a:lnRef idx="0">
            <a:scrgbClr r="0" g="0" b="0"/>
          </a:lnRef>
          <a:fillRef idx="0">
            <a:scrgbClr r="0" g="0" b="0"/>
          </a:fillRef>
          <a:effectRef idx="0">
            <a:scrgbClr r="0" g="0" b="0"/>
          </a:effectRef>
          <a:fontRef idx="minor">
            <a:schemeClr val="lt1"/>
          </a:fontRef>
        </p:style>
      </p:pic>
      <p:pic>
        <p:nvPicPr>
          <p:cNvPr id="9" name="Picture 8">
            <a:extLst>
              <a:ext uri="{FF2B5EF4-FFF2-40B4-BE49-F238E27FC236}">
                <a16:creationId xmlns:a16="http://schemas.microsoft.com/office/drawing/2014/main" id="{AAB04645-CE45-064B-94CC-D8F024E7C5FB}"/>
              </a:ext>
            </a:extLst>
          </p:cNvPr>
          <p:cNvPicPr>
            <a:picLocks noChangeAspect="1"/>
          </p:cNvPicPr>
          <p:nvPr/>
        </p:nvPicPr>
        <p:blipFill>
          <a:blip r:embed="rId5"/>
          <a:srcRect/>
          <a:stretch/>
        </p:blipFill>
        <p:spPr>
          <a:xfrm>
            <a:off x="6890608" y="1429972"/>
            <a:ext cx="736960" cy="736960"/>
          </a:xfrm>
          <a:prstGeom prst="rect">
            <a:avLst/>
          </a:prstGeom>
          <a:noFill/>
          <a:ln>
            <a:noFill/>
          </a:ln>
        </p:spPr>
        <p:style>
          <a:lnRef idx="0">
            <a:scrgbClr r="0" g="0" b="0"/>
          </a:lnRef>
          <a:fillRef idx="0">
            <a:scrgbClr r="0" g="0" b="0"/>
          </a:fillRef>
          <a:effectRef idx="0">
            <a:scrgbClr r="0" g="0" b="0"/>
          </a:effectRef>
          <a:fontRef idx="minor">
            <a:schemeClr val="lt1"/>
          </a:fontRef>
        </p:style>
      </p:pic>
    </p:spTree>
    <p:extLst>
      <p:ext uri="{BB962C8B-B14F-4D97-AF65-F5344CB8AC3E}">
        <p14:creationId xmlns:p14="http://schemas.microsoft.com/office/powerpoint/2010/main" val="247445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D0106-5A03-5049-9A14-C573EBC4B614}"/>
              </a:ext>
            </a:extLst>
          </p:cNvPr>
          <p:cNvSpPr>
            <a:spLocks noGrp="1"/>
          </p:cNvSpPr>
          <p:nvPr>
            <p:ph type="title"/>
          </p:nvPr>
        </p:nvSpPr>
        <p:spPr/>
        <p:txBody>
          <a:bodyPr/>
          <a:lstStyle/>
          <a:p>
            <a:r>
              <a:rPr lang="en-US" dirty="0"/>
              <a:t>KEY Takeaways and findings</a:t>
            </a:r>
          </a:p>
        </p:txBody>
      </p:sp>
      <p:sp>
        <p:nvSpPr>
          <p:cNvPr id="2" name="Content Placeholder 1">
            <a:extLst>
              <a:ext uri="{FF2B5EF4-FFF2-40B4-BE49-F238E27FC236}">
                <a16:creationId xmlns:a16="http://schemas.microsoft.com/office/drawing/2014/main" id="{434E04D0-375B-BD47-B01D-8E72D2E89568}"/>
              </a:ext>
            </a:extLst>
          </p:cNvPr>
          <p:cNvSpPr>
            <a:spLocks noGrp="1"/>
          </p:cNvSpPr>
          <p:nvPr>
            <p:ph idx="1"/>
          </p:nvPr>
        </p:nvSpPr>
        <p:spPr/>
        <p:txBody>
          <a:bodyPr lIns="182880" rIns="182880">
            <a:noAutofit/>
          </a:bodyPr>
          <a:lstStyle/>
          <a:p>
            <a:pPr>
              <a:lnSpc>
                <a:spcPct val="100000"/>
              </a:lnSpc>
            </a:pPr>
            <a:r>
              <a:rPr lang="en-US" sz="1200" dirty="0"/>
              <a:t>Cybercriminals make substantial money from the sale of financial, </a:t>
            </a:r>
            <a:br>
              <a:rPr lang="en-US" sz="1200" dirty="0"/>
            </a:br>
            <a:r>
              <a:rPr lang="en-US" sz="1200" dirty="0"/>
              <a:t>PPI, and PHI data. </a:t>
            </a:r>
          </a:p>
          <a:p>
            <a:pPr>
              <a:lnSpc>
                <a:spcPct val="100000"/>
              </a:lnSpc>
            </a:pPr>
            <a:r>
              <a:rPr lang="en-US" sz="1200" dirty="0"/>
              <a:t>Hacker tools and services are readily available.</a:t>
            </a:r>
          </a:p>
          <a:p>
            <a:pPr>
              <a:lnSpc>
                <a:spcPct val="100000"/>
              </a:lnSpc>
            </a:pPr>
            <a:r>
              <a:rPr lang="en-US" sz="1200" dirty="0"/>
              <a:t>It does not take expertise to commit cybercrime.</a:t>
            </a:r>
          </a:p>
          <a:p>
            <a:pPr>
              <a:lnSpc>
                <a:spcPct val="100000"/>
              </a:lnSpc>
            </a:pPr>
            <a:r>
              <a:rPr lang="en-US" sz="1200" dirty="0"/>
              <a:t>Cybercriminals have taken advantage of the COVID-19 pandemic.</a:t>
            </a:r>
          </a:p>
          <a:p>
            <a:pPr>
              <a:lnSpc>
                <a:spcPct val="100000"/>
              </a:lnSpc>
            </a:pPr>
            <a:r>
              <a:rPr lang="en-US" sz="1200" dirty="0"/>
              <a:t>Threat intelligence is critical for businesses to protect themselves.</a:t>
            </a:r>
          </a:p>
        </p:txBody>
      </p:sp>
      <p:sp>
        <p:nvSpPr>
          <p:cNvPr id="4" name="Slide Number Placeholder 3">
            <a:extLst>
              <a:ext uri="{FF2B5EF4-FFF2-40B4-BE49-F238E27FC236}">
                <a16:creationId xmlns:a16="http://schemas.microsoft.com/office/drawing/2014/main" id="{476F478E-23FB-134D-BDD0-6D0EFABA0947}"/>
              </a:ext>
            </a:extLst>
          </p:cNvPr>
          <p:cNvSpPr>
            <a:spLocks noGrp="1"/>
          </p:cNvSpPr>
          <p:nvPr>
            <p:ph type="sldNum" sz="quarter" idx="11"/>
          </p:nvPr>
        </p:nvSpPr>
        <p:spPr/>
        <p:txBody>
          <a:bodyPr/>
          <a:lstStyle/>
          <a:p>
            <a:fld id="{4A4538E6-DAC6-7A45-B1DA-E03892ECAA38}" type="slidenum">
              <a:rPr lang="en-US" smtClean="0"/>
              <a:pPr/>
              <a:t>19</a:t>
            </a:fld>
            <a:endParaRPr lang="en-US" dirty="0"/>
          </a:p>
        </p:txBody>
      </p:sp>
      <p:pic>
        <p:nvPicPr>
          <p:cNvPr id="5" name="Picture 4" descr="A screenshot of a computer&#10;&#10;Description automatically generated">
            <a:extLst>
              <a:ext uri="{FF2B5EF4-FFF2-40B4-BE49-F238E27FC236}">
                <a16:creationId xmlns:a16="http://schemas.microsoft.com/office/drawing/2014/main" id="{553FB859-A5DB-5F46-B5B1-6372F3C02174}"/>
              </a:ext>
            </a:extLst>
          </p:cNvPr>
          <p:cNvPicPr>
            <a:picLocks noChangeAspect="1"/>
          </p:cNvPicPr>
          <p:nvPr/>
        </p:nvPicPr>
        <p:blipFill rotWithShape="1">
          <a:blip r:embed="rId2"/>
          <a:srcRect l="19675" t="21942" r="21585" b="7786"/>
          <a:stretch/>
        </p:blipFill>
        <p:spPr>
          <a:xfrm>
            <a:off x="5879241" y="1225605"/>
            <a:ext cx="2545852" cy="3273467"/>
          </a:xfrm>
          <a:prstGeom prst="rect">
            <a:avLst/>
          </a:prstGeom>
        </p:spPr>
      </p:pic>
    </p:spTree>
    <p:extLst>
      <p:ext uri="{BB962C8B-B14F-4D97-AF65-F5344CB8AC3E}">
        <p14:creationId xmlns:p14="http://schemas.microsoft.com/office/powerpoint/2010/main" val="277258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8695-4031-7344-9C08-1A4BA09967F5}"/>
              </a:ext>
            </a:extLst>
          </p:cNvPr>
          <p:cNvSpPr>
            <a:spLocks noGrp="1"/>
          </p:cNvSpPr>
          <p:nvPr>
            <p:ph type="title"/>
          </p:nvPr>
        </p:nvSpPr>
        <p:spPr/>
        <p:txBody>
          <a:bodyPr/>
          <a:lstStyle/>
          <a:p>
            <a:r>
              <a:rPr lang="en-US" dirty="0"/>
              <a:t>About the speaker</a:t>
            </a:r>
          </a:p>
        </p:txBody>
      </p:sp>
      <p:sp>
        <p:nvSpPr>
          <p:cNvPr id="3" name="Content Placeholder 2">
            <a:extLst>
              <a:ext uri="{FF2B5EF4-FFF2-40B4-BE49-F238E27FC236}">
                <a16:creationId xmlns:a16="http://schemas.microsoft.com/office/drawing/2014/main" id="{4ABB48CE-3DFF-354D-B653-FB62B677BCC3}"/>
              </a:ext>
            </a:extLst>
          </p:cNvPr>
          <p:cNvSpPr>
            <a:spLocks noGrp="1"/>
          </p:cNvSpPr>
          <p:nvPr>
            <p:ph idx="1"/>
          </p:nvPr>
        </p:nvSpPr>
        <p:spPr/>
        <p:txBody>
          <a:bodyPr lIns="182880"/>
          <a:lstStyle/>
          <a:p>
            <a:pPr marL="0" indent="0">
              <a:lnSpc>
                <a:spcPct val="100000"/>
              </a:lnSpc>
              <a:buNone/>
            </a:pPr>
            <a:r>
              <a:rPr lang="en-US" sz="1800" b="1" dirty="0">
                <a:solidFill>
                  <a:schemeClr val="tx2"/>
                </a:solidFill>
              </a:rPr>
              <a:t>CHRIS HINKLEY</a:t>
            </a:r>
          </a:p>
          <a:p>
            <a:pPr marL="0" indent="0">
              <a:lnSpc>
                <a:spcPct val="100000"/>
              </a:lnSpc>
              <a:spcBef>
                <a:spcPts val="0"/>
              </a:spcBef>
              <a:spcAft>
                <a:spcPts val="1200"/>
              </a:spcAft>
              <a:buNone/>
            </a:pPr>
            <a:r>
              <a:rPr lang="en-US" sz="1800" b="1" dirty="0"/>
              <a:t>Head of Armor’s Threat Resistance Unit (TRU)  </a:t>
            </a:r>
          </a:p>
          <a:p>
            <a:pPr>
              <a:lnSpc>
                <a:spcPct val="100000"/>
              </a:lnSpc>
              <a:spcBef>
                <a:spcPts val="0"/>
              </a:spcBef>
              <a:spcAft>
                <a:spcPts val="600"/>
              </a:spcAft>
            </a:pPr>
            <a:r>
              <a:rPr lang="en-US" sz="1200" dirty="0"/>
              <a:t>15 years of cybersecurity experience</a:t>
            </a:r>
          </a:p>
          <a:p>
            <a:pPr>
              <a:lnSpc>
                <a:spcPct val="100000"/>
              </a:lnSpc>
              <a:spcBef>
                <a:spcPts val="0"/>
              </a:spcBef>
              <a:spcAft>
                <a:spcPts val="600"/>
              </a:spcAft>
            </a:pPr>
            <a:r>
              <a:rPr lang="en-US" sz="1200" dirty="0"/>
              <a:t>Certified Information Systems Security Professional (CISSP)</a:t>
            </a:r>
          </a:p>
          <a:p>
            <a:pPr>
              <a:lnSpc>
                <a:spcPct val="100000"/>
              </a:lnSpc>
              <a:spcBef>
                <a:spcPts val="0"/>
              </a:spcBef>
              <a:spcAft>
                <a:spcPts val="600"/>
              </a:spcAft>
            </a:pPr>
            <a:r>
              <a:rPr lang="en-US" sz="1200" dirty="0"/>
              <a:t>Offensive Security Certified Professional (OSCP)</a:t>
            </a:r>
          </a:p>
        </p:txBody>
      </p:sp>
      <p:sp>
        <p:nvSpPr>
          <p:cNvPr id="4" name="Slide Number Placeholder 3">
            <a:extLst>
              <a:ext uri="{FF2B5EF4-FFF2-40B4-BE49-F238E27FC236}">
                <a16:creationId xmlns:a16="http://schemas.microsoft.com/office/drawing/2014/main" id="{C6AAA26A-F847-B949-9A6F-CEF8EC53388A}"/>
              </a:ext>
            </a:extLst>
          </p:cNvPr>
          <p:cNvSpPr>
            <a:spLocks noGrp="1"/>
          </p:cNvSpPr>
          <p:nvPr>
            <p:ph type="sldNum" sz="quarter" idx="11"/>
          </p:nvPr>
        </p:nvSpPr>
        <p:spPr/>
        <p:txBody>
          <a:bodyPr/>
          <a:lstStyle/>
          <a:p>
            <a:fld id="{4A4538E6-DAC6-7A45-B1DA-E03892ECAA38}" type="slidenum">
              <a:rPr lang="en-US" smtClean="0"/>
              <a:pPr/>
              <a:t>2</a:t>
            </a:fld>
            <a:endParaRPr lang="en-US" dirty="0"/>
          </a:p>
        </p:txBody>
      </p:sp>
      <p:pic>
        <p:nvPicPr>
          <p:cNvPr id="6" name="Picture 5">
            <a:extLst>
              <a:ext uri="{FF2B5EF4-FFF2-40B4-BE49-F238E27FC236}">
                <a16:creationId xmlns:a16="http://schemas.microsoft.com/office/drawing/2014/main" id="{7B7DF056-FC35-8D49-87CC-9FC1B6C1A62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34095" y="1235032"/>
            <a:ext cx="2827811" cy="3315608"/>
          </a:xfrm>
          <a:prstGeom prst="rect">
            <a:avLst/>
          </a:prstGeom>
        </p:spPr>
      </p:pic>
    </p:spTree>
    <p:extLst>
      <p:ext uri="{BB962C8B-B14F-4D97-AF65-F5344CB8AC3E}">
        <p14:creationId xmlns:p14="http://schemas.microsoft.com/office/powerpoint/2010/main" val="42376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5392-4FB0-4143-BD70-52D32BF0044D}"/>
              </a:ext>
            </a:extLst>
          </p:cNvPr>
          <p:cNvSpPr>
            <a:spLocks noGrp="1"/>
          </p:cNvSpPr>
          <p:nvPr>
            <p:ph type="ctrTitle"/>
          </p:nvPr>
        </p:nvSpPr>
        <p:spPr/>
        <p:txBody>
          <a:bodyPr/>
          <a:lstStyle/>
          <a:p>
            <a:r>
              <a:rPr lang="en-US" b="1" dirty="0"/>
              <a:t>constant </a:t>
            </a:r>
            <a:br>
              <a:rPr lang="en-US" b="1" dirty="0"/>
            </a:br>
            <a:r>
              <a:rPr lang="en-US" b="1" dirty="0"/>
              <a:t>vigilance</a:t>
            </a:r>
          </a:p>
        </p:txBody>
      </p:sp>
      <p:sp>
        <p:nvSpPr>
          <p:cNvPr id="3" name="Text Placeholder 2">
            <a:extLst>
              <a:ext uri="{FF2B5EF4-FFF2-40B4-BE49-F238E27FC236}">
                <a16:creationId xmlns:a16="http://schemas.microsoft.com/office/drawing/2014/main" id="{BA14CC53-E68F-E346-B178-FE801D9DAF89}"/>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1EF55E8A-6C2D-A241-B0FC-5D4ABEC40C3A}"/>
              </a:ext>
            </a:extLst>
          </p:cNvPr>
          <p:cNvSpPr>
            <a:spLocks noGrp="1"/>
          </p:cNvSpPr>
          <p:nvPr>
            <p:ph type="sldNum" sz="quarter" idx="12"/>
          </p:nvPr>
        </p:nvSpPr>
        <p:spPr/>
        <p:txBody>
          <a:bodyPr/>
          <a:lstStyle/>
          <a:p>
            <a:fld id="{4A4538E6-DAC6-7A45-B1DA-E03892ECAA38}" type="slidenum">
              <a:rPr lang="en-US" smtClean="0"/>
              <a:pPr/>
              <a:t>20</a:t>
            </a:fld>
            <a:endParaRPr lang="en-US" dirty="0"/>
          </a:p>
        </p:txBody>
      </p:sp>
      <p:sp>
        <p:nvSpPr>
          <p:cNvPr id="5" name="Oval 4">
            <a:extLst>
              <a:ext uri="{FF2B5EF4-FFF2-40B4-BE49-F238E27FC236}">
                <a16:creationId xmlns:a16="http://schemas.microsoft.com/office/drawing/2014/main" id="{12B71BE1-F11D-5048-B3BB-12DEA3BF1606}"/>
              </a:ext>
            </a:extLst>
          </p:cNvPr>
          <p:cNvSpPr/>
          <p:nvPr/>
        </p:nvSpPr>
        <p:spPr>
          <a:xfrm>
            <a:off x="5158409" y="1047336"/>
            <a:ext cx="3048828" cy="30488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toplight, photo, orange, different&#10;&#10;Description automatically generated">
            <a:extLst>
              <a:ext uri="{FF2B5EF4-FFF2-40B4-BE49-F238E27FC236}">
                <a16:creationId xmlns:a16="http://schemas.microsoft.com/office/drawing/2014/main" id="{1F7FD00D-3830-E24F-8BC9-0991C1A5DBAD}"/>
              </a:ext>
            </a:extLst>
          </p:cNvPr>
          <p:cNvPicPr>
            <a:picLocks noChangeAspect="1"/>
          </p:cNvPicPr>
          <p:nvPr/>
        </p:nvPicPr>
        <p:blipFill rotWithShape="1">
          <a:blip r:embed="rId3"/>
          <a:srcRect l="10563" t="17775" r="5981" b="24492"/>
          <a:stretch/>
        </p:blipFill>
        <p:spPr>
          <a:xfrm>
            <a:off x="5655737" y="1813601"/>
            <a:ext cx="2191875" cy="1516298"/>
          </a:xfrm>
          <a:prstGeom prst="rect">
            <a:avLst/>
          </a:prstGeom>
        </p:spPr>
      </p:pic>
    </p:spTree>
    <p:extLst>
      <p:ext uri="{BB962C8B-B14F-4D97-AF65-F5344CB8AC3E}">
        <p14:creationId xmlns:p14="http://schemas.microsoft.com/office/powerpoint/2010/main" val="260824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7B94C-17C3-F04B-9861-556BCBC799C8}"/>
              </a:ext>
            </a:extLst>
          </p:cNvPr>
          <p:cNvSpPr>
            <a:spLocks noGrp="1"/>
          </p:cNvSpPr>
          <p:nvPr>
            <p:ph type="title"/>
          </p:nvPr>
        </p:nvSpPr>
        <p:spPr/>
        <p:txBody>
          <a:bodyPr/>
          <a:lstStyle/>
          <a:p>
            <a:r>
              <a:rPr lang="en-US" dirty="0"/>
              <a:t>Tips for your security/it teams</a:t>
            </a:r>
          </a:p>
        </p:txBody>
      </p:sp>
      <p:graphicFrame>
        <p:nvGraphicFramePr>
          <p:cNvPr id="6" name="Content Placeholder 5">
            <a:extLst>
              <a:ext uri="{FF2B5EF4-FFF2-40B4-BE49-F238E27FC236}">
                <a16:creationId xmlns:a16="http://schemas.microsoft.com/office/drawing/2014/main" id="{3B978BE2-E16D-4341-9537-A37CD2739ADD}"/>
              </a:ext>
            </a:extLst>
          </p:cNvPr>
          <p:cNvGraphicFramePr>
            <a:graphicFrameLocks noGrp="1"/>
          </p:cNvGraphicFramePr>
          <p:nvPr>
            <p:ph idx="1"/>
            <p:extLst>
              <p:ext uri="{D42A27DB-BD31-4B8C-83A1-F6EECF244321}">
                <p14:modId xmlns:p14="http://schemas.microsoft.com/office/powerpoint/2010/main" val="3006897724"/>
              </p:ext>
            </p:extLst>
          </p:nvPr>
        </p:nvGraphicFramePr>
        <p:xfrm>
          <a:off x="639763" y="1143000"/>
          <a:ext cx="3840162" cy="789494"/>
        </p:xfrm>
        <a:graphic>
          <a:graphicData uri="http://schemas.openxmlformats.org/drawingml/2006/table">
            <a:tbl>
              <a:tblPr firstRow="1" bandRow="1">
                <a:tableStyleId>{5C22544A-7EE6-4342-B048-85BDC9FD1C3A}</a:tableStyleId>
              </a:tblPr>
              <a:tblGrid>
                <a:gridCol w="406612">
                  <a:extLst>
                    <a:ext uri="{9D8B030D-6E8A-4147-A177-3AD203B41FA5}">
                      <a16:colId xmlns:a16="http://schemas.microsoft.com/office/drawing/2014/main" val="422649149"/>
                    </a:ext>
                  </a:extLst>
                </a:gridCol>
                <a:gridCol w="3433550">
                  <a:extLst>
                    <a:ext uri="{9D8B030D-6E8A-4147-A177-3AD203B41FA5}">
                      <a16:colId xmlns:a16="http://schemas.microsoft.com/office/drawing/2014/main" val="419139872"/>
                    </a:ext>
                  </a:extLst>
                </a:gridCol>
              </a:tblGrid>
              <a:tr h="789494">
                <a:tc>
                  <a:txBody>
                    <a:bodyPr/>
                    <a:lstStyle/>
                    <a:p>
                      <a:pPr algn="ctr">
                        <a:lnSpc>
                          <a:spcPct val="100000"/>
                        </a:lnSpc>
                      </a:pPr>
                      <a:r>
                        <a:rPr lang="en-US" sz="1800" dirty="0"/>
                        <a:t>1</a:t>
                      </a:r>
                      <a:endParaRPr lang="en-US" dirty="0"/>
                    </a:p>
                  </a:txBody>
                  <a:tcPr anchor="ctr">
                    <a:solidFill>
                      <a:schemeClr val="tx2"/>
                    </a:solidFill>
                  </a:tcPr>
                </a:tc>
                <a:tc>
                  <a:txBody>
                    <a:bodyPr/>
                    <a:lstStyle/>
                    <a:p>
                      <a:pPr>
                        <a:lnSpc>
                          <a:spcPct val="100000"/>
                        </a:lnSpc>
                      </a:pPr>
                      <a:r>
                        <a:rPr lang="en-US" sz="1400" b="0" dirty="0">
                          <a:solidFill>
                            <a:schemeClr val="tx1"/>
                          </a:solidFill>
                        </a:rPr>
                        <a:t>Continuous cybersecurity </a:t>
                      </a:r>
                      <a:br>
                        <a:rPr lang="en-US" sz="1400" b="0" dirty="0">
                          <a:solidFill>
                            <a:schemeClr val="tx1"/>
                          </a:solidFill>
                        </a:rPr>
                      </a:br>
                      <a:r>
                        <a:rPr lang="en-US" sz="1400" b="0" dirty="0">
                          <a:solidFill>
                            <a:schemeClr val="tx1"/>
                          </a:solidFill>
                        </a:rPr>
                        <a:t>awareness training.</a:t>
                      </a:r>
                    </a:p>
                  </a:txBody>
                  <a:tcPr marL="182880" anchor="ctr">
                    <a:solidFill>
                      <a:schemeClr val="accent6"/>
                    </a:solidFill>
                  </a:tcPr>
                </a:tc>
                <a:extLst>
                  <a:ext uri="{0D108BD9-81ED-4DB2-BD59-A6C34878D82A}">
                    <a16:rowId xmlns:a16="http://schemas.microsoft.com/office/drawing/2014/main" val="3156242960"/>
                  </a:ext>
                </a:extLst>
              </a:tr>
            </a:tbl>
          </a:graphicData>
        </a:graphic>
      </p:graphicFrame>
      <p:sp>
        <p:nvSpPr>
          <p:cNvPr id="5" name="Slide Number Placeholder 4">
            <a:extLst>
              <a:ext uri="{FF2B5EF4-FFF2-40B4-BE49-F238E27FC236}">
                <a16:creationId xmlns:a16="http://schemas.microsoft.com/office/drawing/2014/main" id="{4C99A833-1C2E-B143-8663-DB3CDA05466A}"/>
              </a:ext>
            </a:extLst>
          </p:cNvPr>
          <p:cNvSpPr>
            <a:spLocks noGrp="1"/>
          </p:cNvSpPr>
          <p:nvPr>
            <p:ph type="sldNum" sz="quarter" idx="17"/>
          </p:nvPr>
        </p:nvSpPr>
        <p:spPr/>
        <p:txBody>
          <a:bodyPr/>
          <a:lstStyle/>
          <a:p>
            <a:fld id="{4A4538E6-DAC6-7A45-B1DA-E03892ECAA38}" type="slidenum">
              <a:rPr lang="en-US" smtClean="0"/>
              <a:pPr/>
              <a:t>21</a:t>
            </a:fld>
            <a:endParaRPr lang="en-US" dirty="0"/>
          </a:p>
        </p:txBody>
      </p:sp>
      <p:graphicFrame>
        <p:nvGraphicFramePr>
          <p:cNvPr id="7" name="Content Placeholder 5">
            <a:extLst>
              <a:ext uri="{FF2B5EF4-FFF2-40B4-BE49-F238E27FC236}">
                <a16:creationId xmlns:a16="http://schemas.microsoft.com/office/drawing/2014/main" id="{BB686140-7FC0-2D43-8A6F-3A07BBD45E9B}"/>
              </a:ext>
            </a:extLst>
          </p:cNvPr>
          <p:cNvGraphicFramePr>
            <a:graphicFrameLocks/>
          </p:cNvGraphicFramePr>
          <p:nvPr>
            <p:extLst>
              <p:ext uri="{D42A27DB-BD31-4B8C-83A1-F6EECF244321}">
                <p14:modId xmlns:p14="http://schemas.microsoft.com/office/powerpoint/2010/main" val="1362955410"/>
              </p:ext>
            </p:extLst>
          </p:nvPr>
        </p:nvGraphicFramePr>
        <p:xfrm>
          <a:off x="639763" y="2038861"/>
          <a:ext cx="3840162" cy="789494"/>
        </p:xfrm>
        <a:graphic>
          <a:graphicData uri="http://schemas.openxmlformats.org/drawingml/2006/table">
            <a:tbl>
              <a:tblPr firstRow="1" bandRow="1">
                <a:tableStyleId>{5C22544A-7EE6-4342-B048-85BDC9FD1C3A}</a:tableStyleId>
              </a:tblPr>
              <a:tblGrid>
                <a:gridCol w="406612">
                  <a:extLst>
                    <a:ext uri="{9D8B030D-6E8A-4147-A177-3AD203B41FA5}">
                      <a16:colId xmlns:a16="http://schemas.microsoft.com/office/drawing/2014/main" val="422649149"/>
                    </a:ext>
                  </a:extLst>
                </a:gridCol>
                <a:gridCol w="3433550">
                  <a:extLst>
                    <a:ext uri="{9D8B030D-6E8A-4147-A177-3AD203B41FA5}">
                      <a16:colId xmlns:a16="http://schemas.microsoft.com/office/drawing/2014/main" val="419139872"/>
                    </a:ext>
                  </a:extLst>
                </a:gridCol>
              </a:tblGrid>
              <a:tr h="789494">
                <a:tc>
                  <a:txBody>
                    <a:bodyPr/>
                    <a:lstStyle/>
                    <a:p>
                      <a:pPr algn="ctr">
                        <a:lnSpc>
                          <a:spcPct val="100000"/>
                        </a:lnSpc>
                      </a:pPr>
                      <a:r>
                        <a:rPr lang="en-US" sz="1800" dirty="0"/>
                        <a:t>2</a:t>
                      </a:r>
                      <a:endParaRPr lang="en-US" dirty="0"/>
                    </a:p>
                  </a:txBody>
                  <a:tcPr anchor="ctr">
                    <a:solidFill>
                      <a:schemeClr val="tx2"/>
                    </a:solidFill>
                  </a:tcPr>
                </a:tc>
                <a:tc>
                  <a:txBody>
                    <a:bodyPr/>
                    <a:lstStyle/>
                    <a:p>
                      <a:pPr>
                        <a:lnSpc>
                          <a:spcPct val="100000"/>
                        </a:lnSpc>
                      </a:pPr>
                      <a:r>
                        <a:rPr lang="en-US" sz="1400" b="0" dirty="0">
                          <a:solidFill>
                            <a:schemeClr val="tx1"/>
                          </a:solidFill>
                        </a:rPr>
                        <a:t>Find, classify, and protect your most sensitive data.</a:t>
                      </a:r>
                    </a:p>
                  </a:txBody>
                  <a:tcPr marL="182880" anchor="ctr">
                    <a:solidFill>
                      <a:schemeClr val="accent6"/>
                    </a:solidFill>
                  </a:tcPr>
                </a:tc>
                <a:extLst>
                  <a:ext uri="{0D108BD9-81ED-4DB2-BD59-A6C34878D82A}">
                    <a16:rowId xmlns:a16="http://schemas.microsoft.com/office/drawing/2014/main" val="3156242960"/>
                  </a:ext>
                </a:extLst>
              </a:tr>
            </a:tbl>
          </a:graphicData>
        </a:graphic>
      </p:graphicFrame>
      <p:graphicFrame>
        <p:nvGraphicFramePr>
          <p:cNvPr id="8" name="Content Placeholder 5">
            <a:extLst>
              <a:ext uri="{FF2B5EF4-FFF2-40B4-BE49-F238E27FC236}">
                <a16:creationId xmlns:a16="http://schemas.microsoft.com/office/drawing/2014/main" id="{9594ED77-9195-3A4D-A072-B304CF9CE85C}"/>
              </a:ext>
            </a:extLst>
          </p:cNvPr>
          <p:cNvGraphicFramePr>
            <a:graphicFrameLocks/>
          </p:cNvGraphicFramePr>
          <p:nvPr>
            <p:extLst>
              <p:ext uri="{D42A27DB-BD31-4B8C-83A1-F6EECF244321}">
                <p14:modId xmlns:p14="http://schemas.microsoft.com/office/powerpoint/2010/main" val="3427390762"/>
              </p:ext>
            </p:extLst>
          </p:nvPr>
        </p:nvGraphicFramePr>
        <p:xfrm>
          <a:off x="639763" y="2934722"/>
          <a:ext cx="3840162" cy="789494"/>
        </p:xfrm>
        <a:graphic>
          <a:graphicData uri="http://schemas.openxmlformats.org/drawingml/2006/table">
            <a:tbl>
              <a:tblPr firstRow="1" bandRow="1">
                <a:tableStyleId>{5C22544A-7EE6-4342-B048-85BDC9FD1C3A}</a:tableStyleId>
              </a:tblPr>
              <a:tblGrid>
                <a:gridCol w="406612">
                  <a:extLst>
                    <a:ext uri="{9D8B030D-6E8A-4147-A177-3AD203B41FA5}">
                      <a16:colId xmlns:a16="http://schemas.microsoft.com/office/drawing/2014/main" val="422649149"/>
                    </a:ext>
                  </a:extLst>
                </a:gridCol>
                <a:gridCol w="3433550">
                  <a:extLst>
                    <a:ext uri="{9D8B030D-6E8A-4147-A177-3AD203B41FA5}">
                      <a16:colId xmlns:a16="http://schemas.microsoft.com/office/drawing/2014/main" val="419139872"/>
                    </a:ext>
                  </a:extLst>
                </a:gridCol>
              </a:tblGrid>
              <a:tr h="789494">
                <a:tc>
                  <a:txBody>
                    <a:bodyPr/>
                    <a:lstStyle/>
                    <a:p>
                      <a:pPr algn="ctr">
                        <a:lnSpc>
                          <a:spcPct val="100000"/>
                        </a:lnSpc>
                      </a:pPr>
                      <a:r>
                        <a:rPr lang="en-US" sz="1800" dirty="0"/>
                        <a:t>3</a:t>
                      </a:r>
                      <a:endParaRPr lang="en-US" dirty="0"/>
                    </a:p>
                  </a:txBody>
                  <a:tcPr anchor="ctr">
                    <a:solidFill>
                      <a:schemeClr val="tx2"/>
                    </a:solidFill>
                  </a:tcPr>
                </a:tc>
                <a:tc>
                  <a:txBody>
                    <a:bodyPr/>
                    <a:lstStyle/>
                    <a:p>
                      <a:pPr>
                        <a:lnSpc>
                          <a:spcPct val="100000"/>
                        </a:lnSpc>
                      </a:pPr>
                      <a:r>
                        <a:rPr lang="en-US" sz="1400" b="0" dirty="0">
                          <a:solidFill>
                            <a:schemeClr val="tx1"/>
                          </a:solidFill>
                        </a:rPr>
                        <a:t>Apply patches and updates regularly.</a:t>
                      </a:r>
                    </a:p>
                  </a:txBody>
                  <a:tcPr marL="182880" anchor="ctr">
                    <a:solidFill>
                      <a:schemeClr val="accent6"/>
                    </a:solidFill>
                  </a:tcPr>
                </a:tc>
                <a:extLst>
                  <a:ext uri="{0D108BD9-81ED-4DB2-BD59-A6C34878D82A}">
                    <a16:rowId xmlns:a16="http://schemas.microsoft.com/office/drawing/2014/main" val="3156242960"/>
                  </a:ext>
                </a:extLst>
              </a:tr>
            </a:tbl>
          </a:graphicData>
        </a:graphic>
      </p:graphicFrame>
      <p:graphicFrame>
        <p:nvGraphicFramePr>
          <p:cNvPr id="9" name="Content Placeholder 5">
            <a:extLst>
              <a:ext uri="{FF2B5EF4-FFF2-40B4-BE49-F238E27FC236}">
                <a16:creationId xmlns:a16="http://schemas.microsoft.com/office/drawing/2014/main" id="{73B800FD-94F7-7C45-B1C9-6F483C4B0BAF}"/>
              </a:ext>
            </a:extLst>
          </p:cNvPr>
          <p:cNvGraphicFramePr>
            <a:graphicFrameLocks/>
          </p:cNvGraphicFramePr>
          <p:nvPr>
            <p:extLst>
              <p:ext uri="{D42A27DB-BD31-4B8C-83A1-F6EECF244321}">
                <p14:modId xmlns:p14="http://schemas.microsoft.com/office/powerpoint/2010/main" val="1395369322"/>
              </p:ext>
            </p:extLst>
          </p:nvPr>
        </p:nvGraphicFramePr>
        <p:xfrm>
          <a:off x="639763" y="3830582"/>
          <a:ext cx="3840162" cy="789494"/>
        </p:xfrm>
        <a:graphic>
          <a:graphicData uri="http://schemas.openxmlformats.org/drawingml/2006/table">
            <a:tbl>
              <a:tblPr firstRow="1" bandRow="1">
                <a:tableStyleId>{5C22544A-7EE6-4342-B048-85BDC9FD1C3A}</a:tableStyleId>
              </a:tblPr>
              <a:tblGrid>
                <a:gridCol w="406612">
                  <a:extLst>
                    <a:ext uri="{9D8B030D-6E8A-4147-A177-3AD203B41FA5}">
                      <a16:colId xmlns:a16="http://schemas.microsoft.com/office/drawing/2014/main" val="422649149"/>
                    </a:ext>
                  </a:extLst>
                </a:gridCol>
                <a:gridCol w="3433550">
                  <a:extLst>
                    <a:ext uri="{9D8B030D-6E8A-4147-A177-3AD203B41FA5}">
                      <a16:colId xmlns:a16="http://schemas.microsoft.com/office/drawing/2014/main" val="419139872"/>
                    </a:ext>
                  </a:extLst>
                </a:gridCol>
              </a:tblGrid>
              <a:tr h="789494">
                <a:tc>
                  <a:txBody>
                    <a:bodyPr/>
                    <a:lstStyle/>
                    <a:p>
                      <a:pPr algn="ctr">
                        <a:lnSpc>
                          <a:spcPct val="100000"/>
                        </a:lnSpc>
                      </a:pPr>
                      <a:r>
                        <a:rPr lang="en-US" sz="1800" dirty="0"/>
                        <a:t>4</a:t>
                      </a:r>
                      <a:endParaRPr lang="en-US" dirty="0"/>
                    </a:p>
                  </a:txBody>
                  <a:tcPr anchor="ctr">
                    <a:solidFill>
                      <a:schemeClr val="tx2"/>
                    </a:solidFill>
                  </a:tcPr>
                </a:tc>
                <a:tc>
                  <a:txBody>
                    <a:bodyPr/>
                    <a:lstStyle/>
                    <a:p>
                      <a:pPr>
                        <a:lnSpc>
                          <a:spcPct val="100000"/>
                        </a:lnSpc>
                      </a:pPr>
                      <a:r>
                        <a:rPr lang="en-US" sz="1400" b="0" dirty="0">
                          <a:solidFill>
                            <a:schemeClr val="tx1"/>
                          </a:solidFill>
                        </a:rPr>
                        <a:t>Encrypt your data at rest and in motion.</a:t>
                      </a:r>
                    </a:p>
                  </a:txBody>
                  <a:tcPr marL="182880" anchor="ctr">
                    <a:solidFill>
                      <a:schemeClr val="accent6"/>
                    </a:solidFill>
                  </a:tcPr>
                </a:tc>
                <a:extLst>
                  <a:ext uri="{0D108BD9-81ED-4DB2-BD59-A6C34878D82A}">
                    <a16:rowId xmlns:a16="http://schemas.microsoft.com/office/drawing/2014/main" val="3156242960"/>
                  </a:ext>
                </a:extLst>
              </a:tr>
            </a:tbl>
          </a:graphicData>
        </a:graphic>
      </p:graphicFrame>
      <p:graphicFrame>
        <p:nvGraphicFramePr>
          <p:cNvPr id="10" name="Content Placeholder 5">
            <a:extLst>
              <a:ext uri="{FF2B5EF4-FFF2-40B4-BE49-F238E27FC236}">
                <a16:creationId xmlns:a16="http://schemas.microsoft.com/office/drawing/2014/main" id="{131DFA13-2C8E-8741-BD77-7C47BC759D8F}"/>
              </a:ext>
            </a:extLst>
          </p:cNvPr>
          <p:cNvGraphicFramePr>
            <a:graphicFrameLocks/>
          </p:cNvGraphicFramePr>
          <p:nvPr>
            <p:extLst>
              <p:ext uri="{D42A27DB-BD31-4B8C-83A1-F6EECF244321}">
                <p14:modId xmlns:p14="http://schemas.microsoft.com/office/powerpoint/2010/main" val="4186279143"/>
              </p:ext>
            </p:extLst>
          </p:nvPr>
        </p:nvGraphicFramePr>
        <p:xfrm>
          <a:off x="4664075" y="1143000"/>
          <a:ext cx="3840162" cy="789494"/>
        </p:xfrm>
        <a:graphic>
          <a:graphicData uri="http://schemas.openxmlformats.org/drawingml/2006/table">
            <a:tbl>
              <a:tblPr firstRow="1" bandRow="1">
                <a:tableStyleId>{5C22544A-7EE6-4342-B048-85BDC9FD1C3A}</a:tableStyleId>
              </a:tblPr>
              <a:tblGrid>
                <a:gridCol w="406612">
                  <a:extLst>
                    <a:ext uri="{9D8B030D-6E8A-4147-A177-3AD203B41FA5}">
                      <a16:colId xmlns:a16="http://schemas.microsoft.com/office/drawing/2014/main" val="422649149"/>
                    </a:ext>
                  </a:extLst>
                </a:gridCol>
                <a:gridCol w="3433550">
                  <a:extLst>
                    <a:ext uri="{9D8B030D-6E8A-4147-A177-3AD203B41FA5}">
                      <a16:colId xmlns:a16="http://schemas.microsoft.com/office/drawing/2014/main" val="419139872"/>
                    </a:ext>
                  </a:extLst>
                </a:gridCol>
              </a:tblGrid>
              <a:tr h="789494">
                <a:tc>
                  <a:txBody>
                    <a:bodyPr/>
                    <a:lstStyle/>
                    <a:p>
                      <a:pPr algn="ctr">
                        <a:lnSpc>
                          <a:spcPct val="100000"/>
                        </a:lnSpc>
                      </a:pPr>
                      <a:r>
                        <a:rPr lang="en-US" sz="1800" dirty="0"/>
                        <a:t>5</a:t>
                      </a:r>
                      <a:endParaRPr lang="en-US" dirty="0"/>
                    </a:p>
                  </a:txBody>
                  <a:tcPr anchor="ctr">
                    <a:solidFill>
                      <a:schemeClr val="tx2"/>
                    </a:solidFill>
                  </a:tcPr>
                </a:tc>
                <a:tc>
                  <a:txBody>
                    <a:bodyPr/>
                    <a:lstStyle/>
                    <a:p>
                      <a:pPr>
                        <a:lnSpc>
                          <a:spcPct val="100000"/>
                        </a:lnSpc>
                      </a:pPr>
                      <a:r>
                        <a:rPr lang="en-US" sz="1400" b="0" dirty="0">
                          <a:solidFill>
                            <a:schemeClr val="tx1"/>
                          </a:solidFill>
                        </a:rPr>
                        <a:t>Monitor usage across your hybrid </a:t>
                      </a:r>
                      <a:br>
                        <a:rPr lang="en-US" sz="1400" b="0" dirty="0">
                          <a:solidFill>
                            <a:schemeClr val="tx1"/>
                          </a:solidFill>
                        </a:rPr>
                      </a:br>
                      <a:r>
                        <a:rPr lang="en-US" sz="1400" b="0" dirty="0">
                          <a:solidFill>
                            <a:schemeClr val="tx1"/>
                          </a:solidFill>
                        </a:rPr>
                        <a:t>cloud environment.</a:t>
                      </a:r>
                    </a:p>
                  </a:txBody>
                  <a:tcPr marL="182880" anchor="ctr">
                    <a:solidFill>
                      <a:schemeClr val="accent6"/>
                    </a:solidFill>
                  </a:tcPr>
                </a:tc>
                <a:extLst>
                  <a:ext uri="{0D108BD9-81ED-4DB2-BD59-A6C34878D82A}">
                    <a16:rowId xmlns:a16="http://schemas.microsoft.com/office/drawing/2014/main" val="3156242960"/>
                  </a:ext>
                </a:extLst>
              </a:tr>
            </a:tbl>
          </a:graphicData>
        </a:graphic>
      </p:graphicFrame>
      <p:graphicFrame>
        <p:nvGraphicFramePr>
          <p:cNvPr id="11" name="Content Placeholder 5">
            <a:extLst>
              <a:ext uri="{FF2B5EF4-FFF2-40B4-BE49-F238E27FC236}">
                <a16:creationId xmlns:a16="http://schemas.microsoft.com/office/drawing/2014/main" id="{12A323EE-B040-E94D-88FA-D4E8941E92B9}"/>
              </a:ext>
            </a:extLst>
          </p:cNvPr>
          <p:cNvGraphicFramePr>
            <a:graphicFrameLocks/>
          </p:cNvGraphicFramePr>
          <p:nvPr>
            <p:extLst>
              <p:ext uri="{D42A27DB-BD31-4B8C-83A1-F6EECF244321}">
                <p14:modId xmlns:p14="http://schemas.microsoft.com/office/powerpoint/2010/main" val="690329289"/>
              </p:ext>
            </p:extLst>
          </p:nvPr>
        </p:nvGraphicFramePr>
        <p:xfrm>
          <a:off x="4664075" y="2038861"/>
          <a:ext cx="3840162" cy="789494"/>
        </p:xfrm>
        <a:graphic>
          <a:graphicData uri="http://schemas.openxmlformats.org/drawingml/2006/table">
            <a:tbl>
              <a:tblPr firstRow="1" bandRow="1">
                <a:tableStyleId>{5C22544A-7EE6-4342-B048-85BDC9FD1C3A}</a:tableStyleId>
              </a:tblPr>
              <a:tblGrid>
                <a:gridCol w="406612">
                  <a:extLst>
                    <a:ext uri="{9D8B030D-6E8A-4147-A177-3AD203B41FA5}">
                      <a16:colId xmlns:a16="http://schemas.microsoft.com/office/drawing/2014/main" val="422649149"/>
                    </a:ext>
                  </a:extLst>
                </a:gridCol>
                <a:gridCol w="3433550">
                  <a:extLst>
                    <a:ext uri="{9D8B030D-6E8A-4147-A177-3AD203B41FA5}">
                      <a16:colId xmlns:a16="http://schemas.microsoft.com/office/drawing/2014/main" val="419139872"/>
                    </a:ext>
                  </a:extLst>
                </a:gridCol>
              </a:tblGrid>
              <a:tr h="789494">
                <a:tc>
                  <a:txBody>
                    <a:bodyPr/>
                    <a:lstStyle/>
                    <a:p>
                      <a:pPr algn="ctr">
                        <a:lnSpc>
                          <a:spcPct val="100000"/>
                        </a:lnSpc>
                      </a:pPr>
                      <a:r>
                        <a:rPr lang="en-US" sz="1800" dirty="0"/>
                        <a:t>6</a:t>
                      </a:r>
                      <a:endParaRPr lang="en-US" dirty="0"/>
                    </a:p>
                  </a:txBody>
                  <a:tcPr anchor="ctr">
                    <a:solidFill>
                      <a:schemeClr val="tx2"/>
                    </a:solidFill>
                  </a:tcPr>
                </a:tc>
                <a:tc>
                  <a:txBody>
                    <a:bodyPr/>
                    <a:lstStyle/>
                    <a:p>
                      <a:pPr>
                        <a:lnSpc>
                          <a:spcPct val="100000"/>
                        </a:lnSpc>
                      </a:pPr>
                      <a:r>
                        <a:rPr lang="en-US" sz="1400" b="0" dirty="0">
                          <a:solidFill>
                            <a:schemeClr val="tx1"/>
                          </a:solidFill>
                        </a:rPr>
                        <a:t>Utilize cybersecurity technologies </a:t>
                      </a:r>
                      <a:br>
                        <a:rPr lang="en-US" sz="1400" b="0" dirty="0">
                          <a:solidFill>
                            <a:schemeClr val="tx1"/>
                          </a:solidFill>
                        </a:rPr>
                      </a:br>
                      <a:r>
                        <a:rPr lang="en-US" sz="1400" b="0" dirty="0">
                          <a:solidFill>
                            <a:schemeClr val="tx1"/>
                          </a:solidFill>
                        </a:rPr>
                        <a:t>with defense-in-depth.</a:t>
                      </a:r>
                    </a:p>
                  </a:txBody>
                  <a:tcPr marL="182880" anchor="ctr">
                    <a:solidFill>
                      <a:schemeClr val="accent6"/>
                    </a:solidFill>
                  </a:tcPr>
                </a:tc>
                <a:extLst>
                  <a:ext uri="{0D108BD9-81ED-4DB2-BD59-A6C34878D82A}">
                    <a16:rowId xmlns:a16="http://schemas.microsoft.com/office/drawing/2014/main" val="3156242960"/>
                  </a:ext>
                </a:extLst>
              </a:tr>
            </a:tbl>
          </a:graphicData>
        </a:graphic>
      </p:graphicFrame>
      <p:graphicFrame>
        <p:nvGraphicFramePr>
          <p:cNvPr id="12" name="Content Placeholder 5">
            <a:extLst>
              <a:ext uri="{FF2B5EF4-FFF2-40B4-BE49-F238E27FC236}">
                <a16:creationId xmlns:a16="http://schemas.microsoft.com/office/drawing/2014/main" id="{7603C2FB-6F2E-1148-B8B9-28B03C845B8A}"/>
              </a:ext>
            </a:extLst>
          </p:cNvPr>
          <p:cNvGraphicFramePr>
            <a:graphicFrameLocks/>
          </p:cNvGraphicFramePr>
          <p:nvPr>
            <p:extLst>
              <p:ext uri="{D42A27DB-BD31-4B8C-83A1-F6EECF244321}">
                <p14:modId xmlns:p14="http://schemas.microsoft.com/office/powerpoint/2010/main" val="2914248950"/>
              </p:ext>
            </p:extLst>
          </p:nvPr>
        </p:nvGraphicFramePr>
        <p:xfrm>
          <a:off x="4664075" y="2934722"/>
          <a:ext cx="3840162" cy="789494"/>
        </p:xfrm>
        <a:graphic>
          <a:graphicData uri="http://schemas.openxmlformats.org/drawingml/2006/table">
            <a:tbl>
              <a:tblPr firstRow="1" bandRow="1">
                <a:tableStyleId>{5C22544A-7EE6-4342-B048-85BDC9FD1C3A}</a:tableStyleId>
              </a:tblPr>
              <a:tblGrid>
                <a:gridCol w="406612">
                  <a:extLst>
                    <a:ext uri="{9D8B030D-6E8A-4147-A177-3AD203B41FA5}">
                      <a16:colId xmlns:a16="http://schemas.microsoft.com/office/drawing/2014/main" val="422649149"/>
                    </a:ext>
                  </a:extLst>
                </a:gridCol>
                <a:gridCol w="3433550">
                  <a:extLst>
                    <a:ext uri="{9D8B030D-6E8A-4147-A177-3AD203B41FA5}">
                      <a16:colId xmlns:a16="http://schemas.microsoft.com/office/drawing/2014/main" val="419139872"/>
                    </a:ext>
                  </a:extLst>
                </a:gridCol>
              </a:tblGrid>
              <a:tr h="789494">
                <a:tc>
                  <a:txBody>
                    <a:bodyPr/>
                    <a:lstStyle/>
                    <a:p>
                      <a:pPr algn="ctr">
                        <a:lnSpc>
                          <a:spcPct val="100000"/>
                        </a:lnSpc>
                      </a:pPr>
                      <a:r>
                        <a:rPr lang="en-US" sz="1800" dirty="0"/>
                        <a:t>7</a:t>
                      </a:r>
                      <a:endParaRPr lang="en-US" dirty="0"/>
                    </a:p>
                  </a:txBody>
                  <a:tcPr anchor="ctr">
                    <a:solidFill>
                      <a:schemeClr val="tx2"/>
                    </a:solidFill>
                  </a:tcPr>
                </a:tc>
                <a:tc>
                  <a:txBody>
                    <a:bodyPr/>
                    <a:lstStyle/>
                    <a:p>
                      <a:pPr>
                        <a:lnSpc>
                          <a:spcPct val="100000"/>
                        </a:lnSpc>
                      </a:pPr>
                      <a:r>
                        <a:rPr lang="en-US" sz="1400" b="0" dirty="0">
                          <a:solidFill>
                            <a:schemeClr val="tx1"/>
                          </a:solidFill>
                        </a:rPr>
                        <a:t>Practice least privilege access control.</a:t>
                      </a:r>
                    </a:p>
                  </a:txBody>
                  <a:tcPr marL="182880" anchor="ctr">
                    <a:solidFill>
                      <a:schemeClr val="accent6"/>
                    </a:solidFill>
                  </a:tcPr>
                </a:tc>
                <a:extLst>
                  <a:ext uri="{0D108BD9-81ED-4DB2-BD59-A6C34878D82A}">
                    <a16:rowId xmlns:a16="http://schemas.microsoft.com/office/drawing/2014/main" val="3156242960"/>
                  </a:ext>
                </a:extLst>
              </a:tr>
            </a:tbl>
          </a:graphicData>
        </a:graphic>
      </p:graphicFrame>
      <p:graphicFrame>
        <p:nvGraphicFramePr>
          <p:cNvPr id="13" name="Content Placeholder 5">
            <a:extLst>
              <a:ext uri="{FF2B5EF4-FFF2-40B4-BE49-F238E27FC236}">
                <a16:creationId xmlns:a16="http://schemas.microsoft.com/office/drawing/2014/main" id="{A85602C7-174F-9744-8878-B867C72D4B35}"/>
              </a:ext>
            </a:extLst>
          </p:cNvPr>
          <p:cNvGraphicFramePr>
            <a:graphicFrameLocks/>
          </p:cNvGraphicFramePr>
          <p:nvPr>
            <p:extLst>
              <p:ext uri="{D42A27DB-BD31-4B8C-83A1-F6EECF244321}">
                <p14:modId xmlns:p14="http://schemas.microsoft.com/office/powerpoint/2010/main" val="819094289"/>
              </p:ext>
            </p:extLst>
          </p:nvPr>
        </p:nvGraphicFramePr>
        <p:xfrm>
          <a:off x="4664075" y="3830582"/>
          <a:ext cx="3840162" cy="789494"/>
        </p:xfrm>
        <a:graphic>
          <a:graphicData uri="http://schemas.openxmlformats.org/drawingml/2006/table">
            <a:tbl>
              <a:tblPr firstRow="1" bandRow="1">
                <a:tableStyleId>{5C22544A-7EE6-4342-B048-85BDC9FD1C3A}</a:tableStyleId>
              </a:tblPr>
              <a:tblGrid>
                <a:gridCol w="406612">
                  <a:extLst>
                    <a:ext uri="{9D8B030D-6E8A-4147-A177-3AD203B41FA5}">
                      <a16:colId xmlns:a16="http://schemas.microsoft.com/office/drawing/2014/main" val="422649149"/>
                    </a:ext>
                  </a:extLst>
                </a:gridCol>
                <a:gridCol w="3433550">
                  <a:extLst>
                    <a:ext uri="{9D8B030D-6E8A-4147-A177-3AD203B41FA5}">
                      <a16:colId xmlns:a16="http://schemas.microsoft.com/office/drawing/2014/main" val="419139872"/>
                    </a:ext>
                  </a:extLst>
                </a:gridCol>
              </a:tblGrid>
              <a:tr h="789494">
                <a:tc>
                  <a:txBody>
                    <a:bodyPr/>
                    <a:lstStyle/>
                    <a:p>
                      <a:pPr algn="ctr">
                        <a:lnSpc>
                          <a:spcPct val="100000"/>
                        </a:lnSpc>
                      </a:pPr>
                      <a:r>
                        <a:rPr lang="en-US" sz="1800" dirty="0"/>
                        <a:t>8</a:t>
                      </a:r>
                      <a:endParaRPr lang="en-US" dirty="0"/>
                    </a:p>
                  </a:txBody>
                  <a:tcPr anchor="ctr">
                    <a:solidFill>
                      <a:schemeClr val="tx2"/>
                    </a:solidFill>
                  </a:tcPr>
                </a:tc>
                <a:tc>
                  <a:txBody>
                    <a:bodyPr/>
                    <a:lstStyle/>
                    <a:p>
                      <a:pPr>
                        <a:lnSpc>
                          <a:spcPct val="100000"/>
                        </a:lnSpc>
                      </a:pPr>
                      <a:r>
                        <a:rPr lang="en-US" sz="1400" b="0" dirty="0">
                          <a:solidFill>
                            <a:schemeClr val="tx1"/>
                          </a:solidFill>
                        </a:rPr>
                        <a:t>Implement an offline backup </a:t>
                      </a:r>
                      <a:br>
                        <a:rPr lang="en-US" sz="1400" b="0" dirty="0">
                          <a:solidFill>
                            <a:schemeClr val="tx1"/>
                          </a:solidFill>
                        </a:rPr>
                      </a:br>
                      <a:r>
                        <a:rPr lang="en-US" sz="1400" b="0" dirty="0">
                          <a:solidFill>
                            <a:schemeClr val="tx1"/>
                          </a:solidFill>
                        </a:rPr>
                        <a:t>storage strategy.</a:t>
                      </a:r>
                    </a:p>
                  </a:txBody>
                  <a:tcPr marL="182880" anchor="ctr">
                    <a:solidFill>
                      <a:schemeClr val="accent6"/>
                    </a:solidFill>
                  </a:tcPr>
                </a:tc>
                <a:extLst>
                  <a:ext uri="{0D108BD9-81ED-4DB2-BD59-A6C34878D82A}">
                    <a16:rowId xmlns:a16="http://schemas.microsoft.com/office/drawing/2014/main" val="3156242960"/>
                  </a:ext>
                </a:extLst>
              </a:tr>
            </a:tbl>
          </a:graphicData>
        </a:graphic>
      </p:graphicFrame>
    </p:spTree>
    <p:extLst>
      <p:ext uri="{BB962C8B-B14F-4D97-AF65-F5344CB8AC3E}">
        <p14:creationId xmlns:p14="http://schemas.microsoft.com/office/powerpoint/2010/main" val="9289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ppt_y</p:attrName>
                                        </p:attrNameLst>
                                      </p:cBhvr>
                                      <p:tavLst>
                                        <p:tav tm="0">
                                          <p:val>
                                            <p:strVal val="#ppt_y+#ppt_h*1.125000"/>
                                          </p:val>
                                        </p:tav>
                                        <p:tav tm="100000">
                                          <p:val>
                                            <p:strVal val="#ppt_y"/>
                                          </p:val>
                                        </p:tav>
                                      </p:tavLst>
                                    </p:anim>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419B8DE0-2F07-264E-A6A0-A290FA827497}"/>
              </a:ext>
            </a:extLst>
          </p:cNvPr>
          <p:cNvGraphicFramePr>
            <a:graphicFrameLocks noGrp="1"/>
          </p:cNvGraphicFramePr>
          <p:nvPr>
            <p:ph idx="16"/>
            <p:extLst>
              <p:ext uri="{D42A27DB-BD31-4B8C-83A1-F6EECF244321}">
                <p14:modId xmlns:p14="http://schemas.microsoft.com/office/powerpoint/2010/main" val="202032133"/>
              </p:ext>
            </p:extLst>
          </p:nvPr>
        </p:nvGraphicFramePr>
        <p:xfrm>
          <a:off x="3332163" y="1142999"/>
          <a:ext cx="5172074" cy="3410712"/>
        </p:xfrm>
        <a:graphic>
          <a:graphicData uri="http://schemas.openxmlformats.org/drawingml/2006/table">
            <a:tbl>
              <a:tblPr firstRow="1" bandRow="1">
                <a:tableStyleId>{5C22544A-7EE6-4342-B048-85BDC9FD1C3A}</a:tableStyleId>
              </a:tblPr>
              <a:tblGrid>
                <a:gridCol w="5172074">
                  <a:extLst>
                    <a:ext uri="{9D8B030D-6E8A-4147-A177-3AD203B41FA5}">
                      <a16:colId xmlns:a16="http://schemas.microsoft.com/office/drawing/2014/main" val="2296740483"/>
                    </a:ext>
                  </a:extLst>
                </a:gridCol>
              </a:tblGrid>
              <a:tr h="30175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t>A FEW WAYS WE HELP</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tx2"/>
                    </a:solidFill>
                  </a:tcPr>
                </a:tc>
                <a:extLst>
                  <a:ext uri="{0D108BD9-81ED-4DB2-BD59-A6C34878D82A}">
                    <a16:rowId xmlns:a16="http://schemas.microsoft.com/office/drawing/2014/main" val="2667377111"/>
                  </a:ext>
                </a:extLst>
              </a:tr>
              <a:tr h="3108960">
                <a:tc>
                  <a:txBody>
                    <a:bodyPr/>
                    <a:lstStyle/>
                    <a:p>
                      <a:pPr marL="228600" indent="-228600">
                        <a:lnSpc>
                          <a:spcPct val="100000"/>
                        </a:lnSpc>
                        <a:spcAft>
                          <a:spcPts val="1200"/>
                        </a:spcAft>
                        <a:buClr>
                          <a:schemeClr val="tx2"/>
                        </a:buClr>
                        <a:buFont typeface="+mj-lt"/>
                        <a:buAutoNum type="arabicPeriod"/>
                      </a:pPr>
                      <a:r>
                        <a:rPr lang="en-US" sz="1200" b="1" dirty="0"/>
                        <a:t>LATEST THREAT INTELLIGENCE</a:t>
                      </a:r>
                      <a:br>
                        <a:rPr lang="en-US" sz="1200" dirty="0"/>
                      </a:br>
                      <a:r>
                        <a:rPr lang="en-US" sz="1200" dirty="0"/>
                        <a:t>Proactive, not reactive. Armor’s Threat Resistant Unit and third-party </a:t>
                      </a:r>
                      <a:br>
                        <a:rPr lang="en-US" sz="1200" dirty="0"/>
                      </a:br>
                      <a:r>
                        <a:rPr lang="en-US" sz="1200"/>
                        <a:t>threat feeds are used.</a:t>
                      </a:r>
                      <a:endParaRPr lang="en-US" sz="1200" dirty="0"/>
                    </a:p>
                    <a:p>
                      <a:pPr marL="228600" marR="0" lvl="0" indent="-228600" algn="l" defTabSz="685800" rtl="0" eaLnBrk="1" fontAlgn="auto" latinLnBrk="0" hangingPunct="1">
                        <a:lnSpc>
                          <a:spcPct val="100000"/>
                        </a:lnSpc>
                        <a:spcBef>
                          <a:spcPts val="0"/>
                        </a:spcBef>
                        <a:spcAft>
                          <a:spcPts val="1200"/>
                        </a:spcAft>
                        <a:buClr>
                          <a:schemeClr val="tx2"/>
                        </a:buClr>
                        <a:buSzTx/>
                        <a:buFont typeface="+mj-lt"/>
                        <a:buAutoNum type="arabicPeriod"/>
                        <a:tabLst/>
                        <a:defRPr/>
                      </a:pPr>
                      <a:r>
                        <a:rPr lang="en-US" sz="1200" b="1" cap="all" dirty="0"/>
                        <a:t>Robust threat detection &amp; RESPONSE</a:t>
                      </a:r>
                      <a:br>
                        <a:rPr lang="en-US" sz="1200" b="1" cap="all" dirty="0"/>
                      </a:br>
                      <a:r>
                        <a:rPr lang="en-US" sz="1200" dirty="0"/>
                        <a:t>Armor's average dwell time is 1 day compared to an industry average </a:t>
                      </a:r>
                      <a:br>
                        <a:rPr lang="en-US" sz="1200" dirty="0"/>
                      </a:br>
                      <a:r>
                        <a:rPr lang="en-US" sz="1200" dirty="0"/>
                        <a:t>of 78 days.</a:t>
                      </a:r>
                    </a:p>
                    <a:p>
                      <a:pPr marL="228600" marR="0" lvl="0" indent="-228600" algn="l" defTabSz="685800" rtl="0" eaLnBrk="1" fontAlgn="auto" latinLnBrk="0" hangingPunct="1">
                        <a:lnSpc>
                          <a:spcPct val="100000"/>
                        </a:lnSpc>
                        <a:spcBef>
                          <a:spcPts val="0"/>
                        </a:spcBef>
                        <a:spcAft>
                          <a:spcPts val="0"/>
                        </a:spcAft>
                        <a:buClr>
                          <a:schemeClr val="tx2"/>
                        </a:buClr>
                        <a:buSzTx/>
                        <a:buFont typeface="+mj-lt"/>
                        <a:buAutoNum type="arabicPeriod"/>
                        <a:tabLst/>
                        <a:defRPr/>
                      </a:pPr>
                      <a:r>
                        <a:rPr lang="en-US" sz="1200" b="1" dirty="0"/>
                        <a:t>SELF-LEARNING</a:t>
                      </a:r>
                      <a:br>
                        <a:rPr lang="en-US" sz="1200" b="1" dirty="0"/>
                      </a:br>
                      <a:r>
                        <a:rPr lang="en-US" sz="1200" b="0" dirty="0"/>
                        <a:t>Armor utilizes automation and orchestration technologies to enhance </a:t>
                      </a:r>
                      <a:br>
                        <a:rPr lang="en-US" sz="1200" b="0" dirty="0"/>
                      </a:br>
                      <a:r>
                        <a:rPr lang="en-US" sz="1200" b="0" dirty="0"/>
                        <a:t>the effectiveness of our response. </a:t>
                      </a:r>
                      <a:endParaRPr lang="en-US" sz="1200" dirty="0"/>
                    </a:p>
                  </a:txBody>
                  <a:tcPr marL="137160" marR="13716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accent6"/>
                    </a:solidFill>
                  </a:tcPr>
                </a:tc>
                <a:extLst>
                  <a:ext uri="{0D108BD9-81ED-4DB2-BD59-A6C34878D82A}">
                    <a16:rowId xmlns:a16="http://schemas.microsoft.com/office/drawing/2014/main" val="2024373717"/>
                  </a:ext>
                </a:extLst>
              </a:tr>
            </a:tbl>
          </a:graphicData>
        </a:graphic>
      </p:graphicFrame>
      <p:sp>
        <p:nvSpPr>
          <p:cNvPr id="4" name="Title 3">
            <a:extLst>
              <a:ext uri="{FF2B5EF4-FFF2-40B4-BE49-F238E27FC236}">
                <a16:creationId xmlns:a16="http://schemas.microsoft.com/office/drawing/2014/main" id="{2CA7F5BE-6786-994A-A3D2-D3F5A8AE8DBC}"/>
              </a:ext>
            </a:extLst>
          </p:cNvPr>
          <p:cNvSpPr>
            <a:spLocks noGrp="1"/>
          </p:cNvSpPr>
          <p:nvPr>
            <p:ph type="title"/>
          </p:nvPr>
        </p:nvSpPr>
        <p:spPr/>
        <p:txBody>
          <a:bodyPr/>
          <a:lstStyle/>
          <a:p>
            <a:r>
              <a:rPr lang="en-US" dirty="0"/>
              <a:t>Armor’s security operations center</a:t>
            </a:r>
          </a:p>
        </p:txBody>
      </p:sp>
      <p:graphicFrame>
        <p:nvGraphicFramePr>
          <p:cNvPr id="7" name="Content Placeholder 6">
            <a:extLst>
              <a:ext uri="{FF2B5EF4-FFF2-40B4-BE49-F238E27FC236}">
                <a16:creationId xmlns:a16="http://schemas.microsoft.com/office/drawing/2014/main" id="{D113A638-300B-CB4B-80C7-0A349CBF7992}"/>
              </a:ext>
            </a:extLst>
          </p:cNvPr>
          <p:cNvGraphicFramePr>
            <a:graphicFrameLocks noGrp="1"/>
          </p:cNvGraphicFramePr>
          <p:nvPr>
            <p:ph idx="1"/>
            <p:extLst>
              <p:ext uri="{D42A27DB-BD31-4B8C-83A1-F6EECF244321}">
                <p14:modId xmlns:p14="http://schemas.microsoft.com/office/powerpoint/2010/main" val="326670019"/>
              </p:ext>
            </p:extLst>
          </p:nvPr>
        </p:nvGraphicFramePr>
        <p:xfrm>
          <a:off x="639763" y="1142999"/>
          <a:ext cx="2468562" cy="3474720"/>
        </p:xfrm>
        <a:graphic>
          <a:graphicData uri="http://schemas.openxmlformats.org/drawingml/2006/table">
            <a:tbl>
              <a:tblPr firstRow="1" bandRow="1">
                <a:tableStyleId>{5C22544A-7EE6-4342-B048-85BDC9FD1C3A}</a:tableStyleId>
              </a:tblPr>
              <a:tblGrid>
                <a:gridCol w="2468562">
                  <a:extLst>
                    <a:ext uri="{9D8B030D-6E8A-4147-A177-3AD203B41FA5}">
                      <a16:colId xmlns:a16="http://schemas.microsoft.com/office/drawing/2014/main" val="2499437721"/>
                    </a:ext>
                  </a:extLst>
                </a:gridCol>
              </a:tblGrid>
              <a:tr h="1158240">
                <a:tc>
                  <a:txBody>
                    <a:bodyPr/>
                    <a:lstStyle/>
                    <a:p>
                      <a:r>
                        <a:rPr lang="en-US" sz="1200" dirty="0">
                          <a:solidFill>
                            <a:schemeClr val="tx1"/>
                          </a:solidFill>
                        </a:rPr>
                        <a:t>Data-focused, cloud-agnostic protection</a:t>
                      </a:r>
                    </a:p>
                  </a:txBody>
                  <a:tcPr marL="8229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251708481"/>
                  </a:ext>
                </a:extLst>
              </a:tr>
              <a:tr h="1158240">
                <a:tc>
                  <a:txBody>
                    <a:bodyPr/>
                    <a:lstStyle/>
                    <a:p>
                      <a:r>
                        <a:rPr lang="en-US" sz="1200" b="1" dirty="0"/>
                        <a:t>24/7/365 detection </a:t>
                      </a:r>
                      <a:br>
                        <a:rPr lang="en-US" sz="1200" b="1" dirty="0"/>
                      </a:br>
                      <a:r>
                        <a:rPr lang="en-US" sz="1200" b="1" dirty="0"/>
                        <a:t>and response against </a:t>
                      </a:r>
                      <a:br>
                        <a:rPr lang="en-US" sz="1200" b="1" dirty="0"/>
                      </a:br>
                      <a:r>
                        <a:rPr lang="en-US" sz="1200" b="1" dirty="0"/>
                        <a:t>threats to your environment</a:t>
                      </a:r>
                    </a:p>
                  </a:txBody>
                  <a:tcPr marL="8229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231890988"/>
                  </a:ext>
                </a:extLst>
              </a:tr>
              <a:tr h="11582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dirty="0"/>
                        <a:t>+25,000 security </a:t>
                      </a:r>
                      <a:br>
                        <a:rPr lang="en-US" sz="1200" b="1" dirty="0"/>
                      </a:br>
                      <a:r>
                        <a:rPr lang="en-US" sz="1200" b="1" dirty="0"/>
                        <a:t>incidents managed </a:t>
                      </a:r>
                      <a:br>
                        <a:rPr lang="en-US" sz="1200" b="1" dirty="0"/>
                      </a:br>
                      <a:r>
                        <a:rPr lang="en-US" sz="1200" b="1" dirty="0"/>
                        <a:t>yearly</a:t>
                      </a:r>
                    </a:p>
                  </a:txBody>
                  <a:tcPr marL="822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09403762"/>
                  </a:ext>
                </a:extLst>
              </a:tr>
            </a:tbl>
          </a:graphicData>
        </a:graphic>
      </p:graphicFrame>
      <p:sp>
        <p:nvSpPr>
          <p:cNvPr id="6" name="Slide Number Placeholder 5">
            <a:extLst>
              <a:ext uri="{FF2B5EF4-FFF2-40B4-BE49-F238E27FC236}">
                <a16:creationId xmlns:a16="http://schemas.microsoft.com/office/drawing/2014/main" id="{99FD76C9-7EA8-9D48-85DE-F933C0DF5504}"/>
              </a:ext>
            </a:extLst>
          </p:cNvPr>
          <p:cNvSpPr>
            <a:spLocks noGrp="1"/>
          </p:cNvSpPr>
          <p:nvPr>
            <p:ph type="sldNum" sz="quarter" idx="19"/>
          </p:nvPr>
        </p:nvSpPr>
        <p:spPr/>
        <p:txBody>
          <a:bodyPr/>
          <a:lstStyle/>
          <a:p>
            <a:fld id="{4A4538E6-DAC6-7A45-B1DA-E03892ECAA38}" type="slidenum">
              <a:rPr lang="en-US" smtClean="0"/>
              <a:pPr/>
              <a:t>22</a:t>
            </a:fld>
            <a:endParaRPr lang="en-US" dirty="0"/>
          </a:p>
        </p:txBody>
      </p:sp>
      <p:pic>
        <p:nvPicPr>
          <p:cNvPr id="8" name="Picture 7" descr="A close up of a logo&#10;&#10;Description automatically generated">
            <a:extLst>
              <a:ext uri="{FF2B5EF4-FFF2-40B4-BE49-F238E27FC236}">
                <a16:creationId xmlns:a16="http://schemas.microsoft.com/office/drawing/2014/main" id="{2475C17F-C7C1-724F-B248-17208625C360}"/>
              </a:ext>
            </a:extLst>
          </p:cNvPr>
          <p:cNvPicPr>
            <a:picLocks noChangeAspect="1"/>
          </p:cNvPicPr>
          <p:nvPr/>
        </p:nvPicPr>
        <p:blipFill>
          <a:blip r:embed="rId3"/>
          <a:stretch>
            <a:fillRect/>
          </a:stretch>
        </p:blipFill>
        <p:spPr>
          <a:xfrm>
            <a:off x="822960" y="1532710"/>
            <a:ext cx="457200" cy="457200"/>
          </a:xfrm>
          <a:prstGeom prst="rect">
            <a:avLst/>
          </a:prstGeom>
        </p:spPr>
      </p:pic>
      <p:pic>
        <p:nvPicPr>
          <p:cNvPr id="9" name="Picture 8">
            <a:extLst>
              <a:ext uri="{FF2B5EF4-FFF2-40B4-BE49-F238E27FC236}">
                <a16:creationId xmlns:a16="http://schemas.microsoft.com/office/drawing/2014/main" id="{6170DDDC-0553-1347-B2C5-B687F6767D73}"/>
              </a:ext>
            </a:extLst>
          </p:cNvPr>
          <p:cNvPicPr>
            <a:picLocks noChangeAspect="1"/>
          </p:cNvPicPr>
          <p:nvPr/>
        </p:nvPicPr>
        <p:blipFill>
          <a:blip r:embed="rId4"/>
          <a:srcRect/>
          <a:stretch/>
        </p:blipFill>
        <p:spPr>
          <a:xfrm>
            <a:off x="822960" y="2694134"/>
            <a:ext cx="457200" cy="457200"/>
          </a:xfrm>
          <a:prstGeom prst="rect">
            <a:avLst/>
          </a:prstGeom>
        </p:spPr>
      </p:pic>
      <p:pic>
        <p:nvPicPr>
          <p:cNvPr id="10" name="Picture 9">
            <a:extLst>
              <a:ext uri="{FF2B5EF4-FFF2-40B4-BE49-F238E27FC236}">
                <a16:creationId xmlns:a16="http://schemas.microsoft.com/office/drawing/2014/main" id="{127CB410-5866-7340-A011-06260DA5E230}"/>
              </a:ext>
            </a:extLst>
          </p:cNvPr>
          <p:cNvPicPr>
            <a:picLocks noChangeAspect="1"/>
          </p:cNvPicPr>
          <p:nvPr/>
        </p:nvPicPr>
        <p:blipFill>
          <a:blip r:embed="rId5"/>
          <a:srcRect/>
          <a:stretch/>
        </p:blipFill>
        <p:spPr>
          <a:xfrm>
            <a:off x="822960" y="3855558"/>
            <a:ext cx="457200" cy="457200"/>
          </a:xfrm>
          <a:prstGeom prst="rect">
            <a:avLst/>
          </a:prstGeom>
        </p:spPr>
      </p:pic>
      <p:cxnSp>
        <p:nvCxnSpPr>
          <p:cNvPr id="12" name="Straight Connector 11">
            <a:extLst>
              <a:ext uri="{FF2B5EF4-FFF2-40B4-BE49-F238E27FC236}">
                <a16:creationId xmlns:a16="http://schemas.microsoft.com/office/drawing/2014/main" id="{A445B12B-9E81-624D-BD56-BDA8E874214D}"/>
              </a:ext>
            </a:extLst>
          </p:cNvPr>
          <p:cNvCxnSpPr/>
          <p:nvPr/>
        </p:nvCxnSpPr>
        <p:spPr>
          <a:xfrm>
            <a:off x="832237" y="2298062"/>
            <a:ext cx="205346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819170-D6AF-DD4D-AE6E-2C0ACCE93AAE}"/>
              </a:ext>
            </a:extLst>
          </p:cNvPr>
          <p:cNvCxnSpPr/>
          <p:nvPr/>
        </p:nvCxnSpPr>
        <p:spPr>
          <a:xfrm>
            <a:off x="832237" y="3456457"/>
            <a:ext cx="205346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53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220A8EFB-1E2C-7E4C-95EA-A1C926091865}"/>
              </a:ext>
            </a:extLst>
          </p:cNvPr>
          <p:cNvGraphicFramePr>
            <a:graphicFrameLocks noGrp="1"/>
          </p:cNvGraphicFramePr>
          <p:nvPr>
            <p:ph idx="17"/>
            <p:extLst>
              <p:ext uri="{D42A27DB-BD31-4B8C-83A1-F6EECF244321}">
                <p14:modId xmlns:p14="http://schemas.microsoft.com/office/powerpoint/2010/main" val="1384467447"/>
              </p:ext>
            </p:extLst>
          </p:nvPr>
        </p:nvGraphicFramePr>
        <p:xfrm>
          <a:off x="6024563" y="1143000"/>
          <a:ext cx="2468562" cy="3502152"/>
        </p:xfrm>
        <a:graphic>
          <a:graphicData uri="http://schemas.openxmlformats.org/drawingml/2006/table">
            <a:tbl>
              <a:tblPr firstRow="1" bandRow="1">
                <a:tableStyleId>{5C22544A-7EE6-4342-B048-85BDC9FD1C3A}</a:tableStyleId>
              </a:tblPr>
              <a:tblGrid>
                <a:gridCol w="2468562">
                  <a:extLst>
                    <a:ext uri="{9D8B030D-6E8A-4147-A177-3AD203B41FA5}">
                      <a16:colId xmlns:a16="http://schemas.microsoft.com/office/drawing/2014/main" val="2044196772"/>
                    </a:ext>
                  </a:extLst>
                </a:gridCol>
              </a:tblGrid>
              <a:tr h="5486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ARMOR’S SECURITY </a:t>
                      </a:r>
                      <a:br>
                        <a:rPr lang="en-US" sz="1200" dirty="0"/>
                      </a:br>
                      <a:r>
                        <a:rPr lang="en-US" sz="1200" dirty="0"/>
                        <a:t>OPERATIONS CENTER</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tx2"/>
                    </a:solidFill>
                  </a:tcPr>
                </a:tc>
                <a:extLst>
                  <a:ext uri="{0D108BD9-81ED-4DB2-BD59-A6C34878D82A}">
                    <a16:rowId xmlns:a16="http://schemas.microsoft.com/office/drawing/2014/main" val="390283932"/>
                  </a:ext>
                </a:extLst>
              </a:tr>
              <a:tr h="295351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hlinkClick r:id="rId3"/>
                        </a:rPr>
                        <a:t>armor.com/extend-security-team/</a:t>
                      </a:r>
                      <a:br>
                        <a:rPr lang="en-US" sz="1200" dirty="0"/>
                      </a:br>
                      <a:endParaRPr lang="en-US" sz="1200" dirty="0"/>
                    </a:p>
                  </a:txBody>
                  <a:tcPr marB="18288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accent6"/>
                    </a:solidFill>
                  </a:tcPr>
                </a:tc>
                <a:extLst>
                  <a:ext uri="{0D108BD9-81ED-4DB2-BD59-A6C34878D82A}">
                    <a16:rowId xmlns:a16="http://schemas.microsoft.com/office/drawing/2014/main" val="3806565684"/>
                  </a:ext>
                </a:extLst>
              </a:tr>
            </a:tbl>
          </a:graphicData>
        </a:graphic>
      </p:graphicFrame>
      <p:sp>
        <p:nvSpPr>
          <p:cNvPr id="4" name="Title 3">
            <a:extLst>
              <a:ext uri="{FF2B5EF4-FFF2-40B4-BE49-F238E27FC236}">
                <a16:creationId xmlns:a16="http://schemas.microsoft.com/office/drawing/2014/main" id="{F3A06AE7-BA75-7145-A420-3A46D30D3914}"/>
              </a:ext>
            </a:extLst>
          </p:cNvPr>
          <p:cNvSpPr>
            <a:spLocks noGrp="1"/>
          </p:cNvSpPr>
          <p:nvPr>
            <p:ph type="title"/>
          </p:nvPr>
        </p:nvSpPr>
        <p:spPr/>
        <p:txBody>
          <a:bodyPr/>
          <a:lstStyle/>
          <a:p>
            <a:r>
              <a:rPr lang="en-US" dirty="0"/>
              <a:t>resources</a:t>
            </a:r>
          </a:p>
        </p:txBody>
      </p:sp>
      <p:sp>
        <p:nvSpPr>
          <p:cNvPr id="6" name="Slide Number Placeholder 5">
            <a:extLst>
              <a:ext uri="{FF2B5EF4-FFF2-40B4-BE49-F238E27FC236}">
                <a16:creationId xmlns:a16="http://schemas.microsoft.com/office/drawing/2014/main" id="{8899CBFA-630E-684C-BA70-F17F98ED54FF}"/>
              </a:ext>
            </a:extLst>
          </p:cNvPr>
          <p:cNvSpPr>
            <a:spLocks noGrp="1"/>
          </p:cNvSpPr>
          <p:nvPr>
            <p:ph type="sldNum" sz="quarter" idx="19"/>
          </p:nvPr>
        </p:nvSpPr>
        <p:spPr/>
        <p:txBody>
          <a:bodyPr/>
          <a:lstStyle/>
          <a:p>
            <a:fld id="{4A4538E6-DAC6-7A45-B1DA-E03892ECAA38}" type="slidenum">
              <a:rPr lang="en-US" smtClean="0"/>
              <a:pPr/>
              <a:t>23</a:t>
            </a:fld>
            <a:endParaRPr lang="en-US" dirty="0"/>
          </a:p>
        </p:txBody>
      </p:sp>
      <p:graphicFrame>
        <p:nvGraphicFramePr>
          <p:cNvPr id="10" name="Content Placeholder 8">
            <a:extLst>
              <a:ext uri="{FF2B5EF4-FFF2-40B4-BE49-F238E27FC236}">
                <a16:creationId xmlns:a16="http://schemas.microsoft.com/office/drawing/2014/main" id="{A2B920BB-E4D5-E245-BF9F-0EBC93F97CAC}"/>
              </a:ext>
            </a:extLst>
          </p:cNvPr>
          <p:cNvGraphicFramePr>
            <a:graphicFrameLocks/>
          </p:cNvGraphicFramePr>
          <p:nvPr>
            <p:extLst>
              <p:ext uri="{D42A27DB-BD31-4B8C-83A1-F6EECF244321}">
                <p14:modId xmlns:p14="http://schemas.microsoft.com/office/powerpoint/2010/main" val="1023054132"/>
              </p:ext>
            </p:extLst>
          </p:nvPr>
        </p:nvGraphicFramePr>
        <p:xfrm>
          <a:off x="3332322" y="1143000"/>
          <a:ext cx="2468562" cy="3502152"/>
        </p:xfrm>
        <a:graphic>
          <a:graphicData uri="http://schemas.openxmlformats.org/drawingml/2006/table">
            <a:tbl>
              <a:tblPr firstRow="1" bandRow="1">
                <a:tableStyleId>{5C22544A-7EE6-4342-B048-85BDC9FD1C3A}</a:tableStyleId>
              </a:tblPr>
              <a:tblGrid>
                <a:gridCol w="2468562">
                  <a:extLst>
                    <a:ext uri="{9D8B030D-6E8A-4147-A177-3AD203B41FA5}">
                      <a16:colId xmlns:a16="http://schemas.microsoft.com/office/drawing/2014/main" val="2044196772"/>
                    </a:ext>
                  </a:extLst>
                </a:gridCol>
              </a:tblGrid>
              <a:tr h="5486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ARMOR THREAT</a:t>
                      </a:r>
                      <a:br>
                        <a:rPr lang="en-US" sz="1200" dirty="0"/>
                      </a:br>
                      <a:r>
                        <a:rPr lang="en-US" sz="1200" dirty="0"/>
                        <a:t>REPORTS</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tx2"/>
                    </a:solidFill>
                  </a:tcPr>
                </a:tc>
                <a:extLst>
                  <a:ext uri="{0D108BD9-81ED-4DB2-BD59-A6C34878D82A}">
                    <a16:rowId xmlns:a16="http://schemas.microsoft.com/office/drawing/2014/main" val="390283932"/>
                  </a:ext>
                </a:extLst>
              </a:tr>
              <a:tr h="295351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hlinkClick r:id="rId4"/>
                        </a:rPr>
                        <a:t>https://</a:t>
                      </a:r>
                      <a:r>
                        <a:rPr lang="en-US" sz="1200" dirty="0" err="1">
                          <a:hlinkClick r:id="rId4"/>
                        </a:rPr>
                        <a:t>www.armor.com</a:t>
                      </a:r>
                      <a:r>
                        <a:rPr lang="en-US" sz="1200" dirty="0">
                          <a:hlinkClick r:id="rId4"/>
                        </a:rPr>
                        <a:t>/resources/?</a:t>
                      </a:r>
                      <a:r>
                        <a:rPr lang="en-US" sz="1200" dirty="0" err="1">
                          <a:hlinkClick r:id="rId4"/>
                        </a:rPr>
                        <a:t>fwp_resource_type</a:t>
                      </a:r>
                      <a:r>
                        <a:rPr lang="en-US" sz="1200" dirty="0">
                          <a:hlinkClick r:id="rId4"/>
                        </a:rPr>
                        <a:t>=report</a:t>
                      </a:r>
                      <a:endParaRPr lang="en-US" sz="1400" dirty="0"/>
                    </a:p>
                  </a:txBody>
                  <a:tcPr marB="18288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accent6"/>
                    </a:solidFill>
                  </a:tcPr>
                </a:tc>
                <a:extLst>
                  <a:ext uri="{0D108BD9-81ED-4DB2-BD59-A6C34878D82A}">
                    <a16:rowId xmlns:a16="http://schemas.microsoft.com/office/drawing/2014/main" val="3806565684"/>
                  </a:ext>
                </a:extLst>
              </a:tr>
            </a:tbl>
          </a:graphicData>
        </a:graphic>
      </p:graphicFrame>
      <p:graphicFrame>
        <p:nvGraphicFramePr>
          <p:cNvPr id="13" name="Content Placeholder 8">
            <a:extLst>
              <a:ext uri="{FF2B5EF4-FFF2-40B4-BE49-F238E27FC236}">
                <a16:creationId xmlns:a16="http://schemas.microsoft.com/office/drawing/2014/main" id="{F18348C5-7D17-1942-959C-CB7C7CD04284}"/>
              </a:ext>
            </a:extLst>
          </p:cNvPr>
          <p:cNvGraphicFramePr>
            <a:graphicFrameLocks/>
          </p:cNvGraphicFramePr>
          <p:nvPr>
            <p:extLst>
              <p:ext uri="{D42A27DB-BD31-4B8C-83A1-F6EECF244321}">
                <p14:modId xmlns:p14="http://schemas.microsoft.com/office/powerpoint/2010/main" val="1612569389"/>
              </p:ext>
            </p:extLst>
          </p:nvPr>
        </p:nvGraphicFramePr>
        <p:xfrm>
          <a:off x="640080" y="1143000"/>
          <a:ext cx="2468562" cy="3502152"/>
        </p:xfrm>
        <a:graphic>
          <a:graphicData uri="http://schemas.openxmlformats.org/drawingml/2006/table">
            <a:tbl>
              <a:tblPr firstRow="1" bandRow="1">
                <a:tableStyleId>{5C22544A-7EE6-4342-B048-85BDC9FD1C3A}</a:tableStyleId>
              </a:tblPr>
              <a:tblGrid>
                <a:gridCol w="2468562">
                  <a:extLst>
                    <a:ext uri="{9D8B030D-6E8A-4147-A177-3AD203B41FA5}">
                      <a16:colId xmlns:a16="http://schemas.microsoft.com/office/drawing/2014/main" val="2044196772"/>
                    </a:ext>
                  </a:extLst>
                </a:gridCol>
              </a:tblGrid>
              <a:tr h="5486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THE 2020 DARK</a:t>
                      </a:r>
                      <a:br>
                        <a:rPr lang="en-US" sz="1200" dirty="0"/>
                      </a:br>
                      <a:r>
                        <a:rPr lang="en-US" sz="1200" dirty="0"/>
                        <a:t>MARKET REPORT</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tx2"/>
                    </a:solidFill>
                  </a:tcPr>
                </a:tc>
                <a:extLst>
                  <a:ext uri="{0D108BD9-81ED-4DB2-BD59-A6C34878D82A}">
                    <a16:rowId xmlns:a16="http://schemas.microsoft.com/office/drawing/2014/main" val="390283932"/>
                  </a:ext>
                </a:extLst>
              </a:tr>
              <a:tr h="295351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hlinkClick r:id="rId5"/>
                        </a:rPr>
                        <a:t>armor.com/resources/the-dark-market-report/</a:t>
                      </a:r>
                      <a:endParaRPr lang="en-US" sz="1200" dirty="0"/>
                    </a:p>
                  </a:txBody>
                  <a:tcPr marB="18288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accent6"/>
                    </a:solidFill>
                  </a:tcPr>
                </a:tc>
                <a:extLst>
                  <a:ext uri="{0D108BD9-81ED-4DB2-BD59-A6C34878D82A}">
                    <a16:rowId xmlns:a16="http://schemas.microsoft.com/office/drawing/2014/main" val="3806565684"/>
                  </a:ext>
                </a:extLst>
              </a:tr>
            </a:tbl>
          </a:graphicData>
        </a:graphic>
      </p:graphicFrame>
      <p:pic>
        <p:nvPicPr>
          <p:cNvPr id="16" name="Picture 15">
            <a:extLst>
              <a:ext uri="{FF2B5EF4-FFF2-40B4-BE49-F238E27FC236}">
                <a16:creationId xmlns:a16="http://schemas.microsoft.com/office/drawing/2014/main" id="{8408B7F6-16B1-F044-B0D3-0E83A0D4081C}"/>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a:ext>
            </a:extLst>
          </a:blip>
          <a:stretch>
            <a:fillRect/>
          </a:stretch>
        </p:blipFill>
        <p:spPr>
          <a:xfrm>
            <a:off x="866817" y="1973179"/>
            <a:ext cx="2065796" cy="1841794"/>
          </a:xfrm>
          <a:prstGeom prst="rect">
            <a:avLst/>
          </a:prstGeom>
        </p:spPr>
      </p:pic>
      <p:pic>
        <p:nvPicPr>
          <p:cNvPr id="17" name="Picture 16">
            <a:extLst>
              <a:ext uri="{FF2B5EF4-FFF2-40B4-BE49-F238E27FC236}">
                <a16:creationId xmlns:a16="http://schemas.microsoft.com/office/drawing/2014/main" id="{09969D56-80B3-F749-9226-63239BFBA2D3}"/>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5000"/>
                    </a14:imgEffect>
                  </a14:imgLayer>
                </a14:imgProps>
              </a:ext>
              <a:ext uri="{28A0092B-C50C-407E-A947-70E740481C1C}">
                <a14:useLocalDpi xmlns:a14="http://schemas.microsoft.com/office/drawing/2010/main"/>
              </a:ext>
            </a:extLst>
          </a:blip>
          <a:srcRect/>
          <a:stretch/>
        </p:blipFill>
        <p:spPr>
          <a:xfrm>
            <a:off x="3540190" y="1910373"/>
            <a:ext cx="2052826" cy="1904600"/>
          </a:xfrm>
          <a:prstGeom prst="rect">
            <a:avLst/>
          </a:prstGeom>
          <a:ln>
            <a:noFill/>
          </a:ln>
          <a:effectLst>
            <a:outerShdw blurRad="50800" dist="38100" dir="8100000" algn="tr" rotWithShape="0">
              <a:prstClr val="black">
                <a:alpha val="25000"/>
              </a:prstClr>
            </a:outerShdw>
          </a:effectLst>
        </p:spPr>
      </p:pic>
      <p:pic>
        <p:nvPicPr>
          <p:cNvPr id="19" name="Picture 18">
            <a:extLst>
              <a:ext uri="{FF2B5EF4-FFF2-40B4-BE49-F238E27FC236}">
                <a16:creationId xmlns:a16="http://schemas.microsoft.com/office/drawing/2014/main" id="{6C5D0C3C-1D3C-1D4F-8664-725411B5F15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219865" y="1912485"/>
            <a:ext cx="2048709" cy="1902488"/>
          </a:xfrm>
          <a:prstGeom prst="rect">
            <a:avLst/>
          </a:prstGeom>
          <a:effectLst>
            <a:outerShdw blurRad="50800" dist="38100" dir="8100000" algn="tr" rotWithShape="0">
              <a:prstClr val="black">
                <a:alpha val="25000"/>
              </a:prstClr>
            </a:outerShdw>
          </a:effectLst>
        </p:spPr>
      </p:pic>
    </p:spTree>
    <p:extLst>
      <p:ext uri="{BB962C8B-B14F-4D97-AF65-F5344CB8AC3E}">
        <p14:creationId xmlns:p14="http://schemas.microsoft.com/office/powerpoint/2010/main" val="243579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3AA6-1018-B748-A8BA-36C631FB48A7}"/>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94173787-3CC7-2B40-B8AD-9231B2A073D0}"/>
              </a:ext>
            </a:extLst>
          </p:cNvPr>
          <p:cNvSpPr>
            <a:spLocks noGrp="1"/>
          </p:cNvSpPr>
          <p:nvPr>
            <p:ph type="body" sz="quarter" idx="10"/>
          </p:nvPr>
        </p:nvSpPr>
        <p:spPr/>
        <p:txBody>
          <a:bodyPr/>
          <a:lstStyle/>
          <a:p>
            <a:r>
              <a:rPr lang="en-US" b="1" dirty="0"/>
              <a:t>WWW.ARMOR.COM</a:t>
            </a:r>
          </a:p>
        </p:txBody>
      </p:sp>
    </p:spTree>
    <p:extLst>
      <p:ext uri="{BB962C8B-B14F-4D97-AF65-F5344CB8AC3E}">
        <p14:creationId xmlns:p14="http://schemas.microsoft.com/office/powerpoint/2010/main" val="371080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D2BFD-E69B-7545-B68C-A9E4F1368C7A}"/>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24E75313-F10B-E944-A7C5-C4A65B77B9A6}"/>
              </a:ext>
            </a:extLst>
          </p:cNvPr>
          <p:cNvSpPr>
            <a:spLocks noGrp="1"/>
          </p:cNvSpPr>
          <p:nvPr>
            <p:ph type="sldNum" sz="quarter" idx="16"/>
          </p:nvPr>
        </p:nvSpPr>
        <p:spPr/>
        <p:txBody>
          <a:bodyPr/>
          <a:lstStyle/>
          <a:p>
            <a:fld id="{4A4538E6-DAC6-7A45-B1DA-E03892ECAA38}" type="slidenum">
              <a:rPr lang="en-US" smtClean="0"/>
              <a:pPr/>
              <a:t>3</a:t>
            </a:fld>
            <a:endParaRPr lang="en-US" dirty="0"/>
          </a:p>
        </p:txBody>
      </p:sp>
      <p:grpSp>
        <p:nvGrpSpPr>
          <p:cNvPr id="5" name="Group 4">
            <a:extLst>
              <a:ext uri="{FF2B5EF4-FFF2-40B4-BE49-F238E27FC236}">
                <a16:creationId xmlns:a16="http://schemas.microsoft.com/office/drawing/2014/main" id="{B303E521-16CB-FA45-A964-751D8EB037A0}"/>
              </a:ext>
            </a:extLst>
          </p:cNvPr>
          <p:cNvGrpSpPr/>
          <p:nvPr/>
        </p:nvGrpSpPr>
        <p:grpSpPr>
          <a:xfrm>
            <a:off x="640079" y="1142999"/>
            <a:ext cx="7863839" cy="771656"/>
            <a:chOff x="640079" y="1215957"/>
            <a:chExt cx="7863839" cy="771656"/>
          </a:xfrm>
        </p:grpSpPr>
        <p:sp>
          <p:nvSpPr>
            <p:cNvPr id="6" name="Rectangle 5">
              <a:extLst>
                <a:ext uri="{FF2B5EF4-FFF2-40B4-BE49-F238E27FC236}">
                  <a16:creationId xmlns:a16="http://schemas.microsoft.com/office/drawing/2014/main" id="{2882E947-6002-9E4B-A104-DB95CD6AEE24}"/>
                </a:ext>
              </a:extLst>
            </p:cNvPr>
            <p:cNvSpPr/>
            <p:nvPr/>
          </p:nvSpPr>
          <p:spPr>
            <a:xfrm>
              <a:off x="640079" y="1215957"/>
              <a:ext cx="7863839" cy="771656"/>
            </a:xfrm>
            <a:prstGeom prst="rect">
              <a:avLst/>
            </a:prstGeom>
            <a:gradFill flip="none" rotWithShape="1">
              <a:gsLst>
                <a:gs pos="32000">
                  <a:schemeClr val="accent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5840" bIns="0" rtlCol="0" anchor="ctr"/>
            <a:lstStyle/>
            <a:p>
              <a:r>
                <a:rPr lang="en-US" sz="1400" b="1" dirty="0">
                  <a:solidFill>
                    <a:schemeClr val="tx1"/>
                  </a:solidFill>
                  <a:cs typeface="Calibri Light" panose="020F0302020204030204" pitchFamily="34" charset="0"/>
                </a:rPr>
                <a:t>The Business of the Dark Market</a:t>
              </a:r>
            </a:p>
          </p:txBody>
        </p:sp>
        <p:sp>
          <p:nvSpPr>
            <p:cNvPr id="7" name="Oval 6">
              <a:extLst>
                <a:ext uri="{FF2B5EF4-FFF2-40B4-BE49-F238E27FC236}">
                  <a16:creationId xmlns:a16="http://schemas.microsoft.com/office/drawing/2014/main" id="{107225E4-879F-334F-A303-6FD1BE134F6F}"/>
                </a:ext>
              </a:extLst>
            </p:cNvPr>
            <p:cNvSpPr>
              <a:spLocks noChangeAspect="1"/>
            </p:cNvSpPr>
            <p:nvPr/>
          </p:nvSpPr>
          <p:spPr>
            <a:xfrm>
              <a:off x="851692" y="1327465"/>
              <a:ext cx="548640" cy="54864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9144" rIns="0" bIns="0" rtlCol="0" anchor="ctr"/>
            <a:lstStyle/>
            <a:p>
              <a:pPr algn="ctr"/>
              <a:r>
                <a:rPr lang="en-US" sz="2000" b="1" dirty="0">
                  <a:solidFill>
                    <a:schemeClr val="bg1"/>
                  </a:solidFill>
                </a:rPr>
                <a:t>1</a:t>
              </a:r>
            </a:p>
          </p:txBody>
        </p:sp>
      </p:grpSp>
      <p:grpSp>
        <p:nvGrpSpPr>
          <p:cNvPr id="18" name="Group 17">
            <a:extLst>
              <a:ext uri="{FF2B5EF4-FFF2-40B4-BE49-F238E27FC236}">
                <a16:creationId xmlns:a16="http://schemas.microsoft.com/office/drawing/2014/main" id="{1797AC37-81D6-EE45-9BE6-C0E289761383}"/>
              </a:ext>
            </a:extLst>
          </p:cNvPr>
          <p:cNvGrpSpPr/>
          <p:nvPr/>
        </p:nvGrpSpPr>
        <p:grpSpPr>
          <a:xfrm>
            <a:off x="640079" y="2046044"/>
            <a:ext cx="7863839" cy="771656"/>
            <a:chOff x="640079" y="1215957"/>
            <a:chExt cx="7863839" cy="771656"/>
          </a:xfrm>
        </p:grpSpPr>
        <p:sp>
          <p:nvSpPr>
            <p:cNvPr id="19" name="Rectangle 18">
              <a:extLst>
                <a:ext uri="{FF2B5EF4-FFF2-40B4-BE49-F238E27FC236}">
                  <a16:creationId xmlns:a16="http://schemas.microsoft.com/office/drawing/2014/main" id="{B193E19E-68D6-9643-9360-A717884878A1}"/>
                </a:ext>
              </a:extLst>
            </p:cNvPr>
            <p:cNvSpPr/>
            <p:nvPr/>
          </p:nvSpPr>
          <p:spPr>
            <a:xfrm>
              <a:off x="640079" y="1215957"/>
              <a:ext cx="7863839" cy="771656"/>
            </a:xfrm>
            <a:prstGeom prst="rect">
              <a:avLst/>
            </a:prstGeom>
            <a:gradFill flip="none" rotWithShape="1">
              <a:gsLst>
                <a:gs pos="32000">
                  <a:schemeClr val="accent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5840" bIns="0" rtlCol="0" anchor="ctr"/>
            <a:lstStyle/>
            <a:p>
              <a:r>
                <a:rPr lang="en-US" sz="1400" b="1" dirty="0">
                  <a:solidFill>
                    <a:schemeClr val="tx1"/>
                  </a:solidFill>
                  <a:cs typeface="Calibri Light" panose="020F0302020204030204" pitchFamily="34" charset="0"/>
                </a:rPr>
                <a:t>Cybercrime-as-a-Service</a:t>
              </a:r>
            </a:p>
          </p:txBody>
        </p:sp>
        <p:sp>
          <p:nvSpPr>
            <p:cNvPr id="20" name="Oval 19">
              <a:extLst>
                <a:ext uri="{FF2B5EF4-FFF2-40B4-BE49-F238E27FC236}">
                  <a16:creationId xmlns:a16="http://schemas.microsoft.com/office/drawing/2014/main" id="{8BB6239B-A3E4-E54F-BD4C-AAF0E6005A03}"/>
                </a:ext>
              </a:extLst>
            </p:cNvPr>
            <p:cNvSpPr>
              <a:spLocks noChangeAspect="1"/>
            </p:cNvSpPr>
            <p:nvPr/>
          </p:nvSpPr>
          <p:spPr>
            <a:xfrm>
              <a:off x="851692" y="1327465"/>
              <a:ext cx="548640" cy="54864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9144" rIns="0" bIns="0" rtlCol="0" anchor="ctr"/>
            <a:lstStyle/>
            <a:p>
              <a:pPr algn="ctr"/>
              <a:r>
                <a:rPr lang="en-US" sz="2000" b="1" dirty="0">
                  <a:solidFill>
                    <a:schemeClr val="bg1"/>
                  </a:solidFill>
                </a:rPr>
                <a:t>2</a:t>
              </a:r>
            </a:p>
          </p:txBody>
        </p:sp>
      </p:grpSp>
      <p:grpSp>
        <p:nvGrpSpPr>
          <p:cNvPr id="21" name="Group 20">
            <a:extLst>
              <a:ext uri="{FF2B5EF4-FFF2-40B4-BE49-F238E27FC236}">
                <a16:creationId xmlns:a16="http://schemas.microsoft.com/office/drawing/2014/main" id="{B042E32F-9F36-E842-99C9-9AC0047F7490}"/>
              </a:ext>
            </a:extLst>
          </p:cNvPr>
          <p:cNvGrpSpPr/>
          <p:nvPr/>
        </p:nvGrpSpPr>
        <p:grpSpPr>
          <a:xfrm>
            <a:off x="640079" y="2948789"/>
            <a:ext cx="7863839" cy="771656"/>
            <a:chOff x="640079" y="1215957"/>
            <a:chExt cx="7863839" cy="771656"/>
          </a:xfrm>
        </p:grpSpPr>
        <p:sp>
          <p:nvSpPr>
            <p:cNvPr id="22" name="Rectangle 21">
              <a:extLst>
                <a:ext uri="{FF2B5EF4-FFF2-40B4-BE49-F238E27FC236}">
                  <a16:creationId xmlns:a16="http://schemas.microsoft.com/office/drawing/2014/main" id="{ADAED851-D40F-8A47-A699-09D273FCF884}"/>
                </a:ext>
              </a:extLst>
            </p:cNvPr>
            <p:cNvSpPr/>
            <p:nvPr/>
          </p:nvSpPr>
          <p:spPr>
            <a:xfrm>
              <a:off x="640079" y="1215957"/>
              <a:ext cx="7863839" cy="771656"/>
            </a:xfrm>
            <a:prstGeom prst="rect">
              <a:avLst/>
            </a:prstGeom>
            <a:gradFill flip="none" rotWithShape="1">
              <a:gsLst>
                <a:gs pos="32000">
                  <a:schemeClr val="accent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5840" bIns="0" rtlCol="0" anchor="ctr"/>
            <a:lstStyle/>
            <a:p>
              <a:r>
                <a:rPr lang="en-US" sz="1400" b="1" dirty="0">
                  <a:solidFill>
                    <a:schemeClr val="tx1"/>
                  </a:solidFill>
                  <a:cs typeface="Calibri Light" panose="020F0302020204030204" pitchFamily="34" charset="0"/>
                </a:rPr>
                <a:t>Constant Vigilance</a:t>
              </a:r>
            </a:p>
          </p:txBody>
        </p:sp>
        <p:sp>
          <p:nvSpPr>
            <p:cNvPr id="23" name="Oval 22">
              <a:extLst>
                <a:ext uri="{FF2B5EF4-FFF2-40B4-BE49-F238E27FC236}">
                  <a16:creationId xmlns:a16="http://schemas.microsoft.com/office/drawing/2014/main" id="{34351C8E-0B26-F74D-9EF9-199832CC07EB}"/>
                </a:ext>
              </a:extLst>
            </p:cNvPr>
            <p:cNvSpPr>
              <a:spLocks noChangeAspect="1"/>
            </p:cNvSpPr>
            <p:nvPr/>
          </p:nvSpPr>
          <p:spPr>
            <a:xfrm>
              <a:off x="851692" y="1327465"/>
              <a:ext cx="548640" cy="54864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9144" rIns="0" bIns="0" rtlCol="0" anchor="ctr"/>
            <a:lstStyle/>
            <a:p>
              <a:pPr algn="ctr"/>
              <a:r>
                <a:rPr lang="en-US" sz="2000" b="1" dirty="0">
                  <a:solidFill>
                    <a:schemeClr val="bg1"/>
                  </a:solidFill>
                </a:rPr>
                <a:t>3</a:t>
              </a:r>
            </a:p>
          </p:txBody>
        </p:sp>
      </p:grpSp>
      <p:grpSp>
        <p:nvGrpSpPr>
          <p:cNvPr id="24" name="Group 23">
            <a:extLst>
              <a:ext uri="{FF2B5EF4-FFF2-40B4-BE49-F238E27FC236}">
                <a16:creationId xmlns:a16="http://schemas.microsoft.com/office/drawing/2014/main" id="{CF96202A-062A-774A-B911-4B29F6218CBE}"/>
              </a:ext>
            </a:extLst>
          </p:cNvPr>
          <p:cNvGrpSpPr/>
          <p:nvPr/>
        </p:nvGrpSpPr>
        <p:grpSpPr>
          <a:xfrm>
            <a:off x="640079" y="3852134"/>
            <a:ext cx="7863839" cy="771656"/>
            <a:chOff x="640079" y="1215957"/>
            <a:chExt cx="7863839" cy="771656"/>
          </a:xfrm>
        </p:grpSpPr>
        <p:sp>
          <p:nvSpPr>
            <p:cNvPr id="25" name="Rectangle 24">
              <a:extLst>
                <a:ext uri="{FF2B5EF4-FFF2-40B4-BE49-F238E27FC236}">
                  <a16:creationId xmlns:a16="http://schemas.microsoft.com/office/drawing/2014/main" id="{9A37B348-2676-6F4C-8DF9-7C47E0D07109}"/>
                </a:ext>
              </a:extLst>
            </p:cNvPr>
            <p:cNvSpPr/>
            <p:nvPr/>
          </p:nvSpPr>
          <p:spPr>
            <a:xfrm>
              <a:off x="640079" y="1215957"/>
              <a:ext cx="7863839" cy="771656"/>
            </a:xfrm>
            <a:prstGeom prst="rect">
              <a:avLst/>
            </a:prstGeom>
            <a:gradFill flip="none" rotWithShape="1">
              <a:gsLst>
                <a:gs pos="32000">
                  <a:schemeClr val="accent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5840" bIns="0" rtlCol="0" anchor="ctr"/>
            <a:lstStyle/>
            <a:p>
              <a:r>
                <a:rPr lang="en-US" sz="1400" b="1" dirty="0">
                  <a:solidFill>
                    <a:schemeClr val="tx1"/>
                  </a:solidFill>
                  <a:cs typeface="Calibri Light" panose="020F0302020204030204" pitchFamily="34" charset="0"/>
                </a:rPr>
                <a:t>Q &amp; A</a:t>
              </a:r>
            </a:p>
          </p:txBody>
        </p:sp>
        <p:sp>
          <p:nvSpPr>
            <p:cNvPr id="26" name="Oval 25">
              <a:extLst>
                <a:ext uri="{FF2B5EF4-FFF2-40B4-BE49-F238E27FC236}">
                  <a16:creationId xmlns:a16="http://schemas.microsoft.com/office/drawing/2014/main" id="{7DCC294C-3203-F440-8D6C-3AE703FA0845}"/>
                </a:ext>
              </a:extLst>
            </p:cNvPr>
            <p:cNvSpPr>
              <a:spLocks noChangeAspect="1"/>
            </p:cNvSpPr>
            <p:nvPr/>
          </p:nvSpPr>
          <p:spPr>
            <a:xfrm>
              <a:off x="851692" y="1327465"/>
              <a:ext cx="548640" cy="54864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9144" rIns="0" bIns="0" rtlCol="0" anchor="ctr"/>
            <a:lstStyle/>
            <a:p>
              <a:pPr algn="ctr"/>
              <a:r>
                <a:rPr lang="en-US" sz="2000" b="1" dirty="0">
                  <a:solidFill>
                    <a:schemeClr val="bg1"/>
                  </a:solidFill>
                </a:rPr>
                <a:t>4</a:t>
              </a:r>
            </a:p>
          </p:txBody>
        </p:sp>
      </p:grpSp>
      <p:pic>
        <p:nvPicPr>
          <p:cNvPr id="32" name="Picture 31">
            <a:extLst>
              <a:ext uri="{FF2B5EF4-FFF2-40B4-BE49-F238E27FC236}">
                <a16:creationId xmlns:a16="http://schemas.microsoft.com/office/drawing/2014/main" id="{633E735E-0088-A84C-A612-1DAE7A2644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90647" y="265270"/>
            <a:ext cx="5346576" cy="5104859"/>
          </a:xfrm>
          <a:prstGeom prst="rect">
            <a:avLst/>
          </a:prstGeom>
        </p:spPr>
      </p:pic>
    </p:spTree>
    <p:extLst>
      <p:ext uri="{BB962C8B-B14F-4D97-AF65-F5344CB8AC3E}">
        <p14:creationId xmlns:p14="http://schemas.microsoft.com/office/powerpoint/2010/main" val="92196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52CB-1B9B-BC4F-A5AB-AD759EB038F4}"/>
              </a:ext>
            </a:extLst>
          </p:cNvPr>
          <p:cNvSpPr>
            <a:spLocks noGrp="1"/>
          </p:cNvSpPr>
          <p:nvPr>
            <p:ph type="ctrTitle"/>
          </p:nvPr>
        </p:nvSpPr>
        <p:spPr/>
        <p:txBody>
          <a:bodyPr/>
          <a:lstStyle/>
          <a:p>
            <a:r>
              <a:rPr lang="en-US" b="1" dirty="0"/>
              <a:t>The business of </a:t>
            </a:r>
            <a:br>
              <a:rPr lang="en-US" b="1" dirty="0"/>
            </a:br>
            <a:r>
              <a:rPr lang="en-US" b="1" dirty="0"/>
              <a:t>the dark Market</a:t>
            </a:r>
          </a:p>
        </p:txBody>
      </p:sp>
      <p:sp>
        <p:nvSpPr>
          <p:cNvPr id="3" name="Text Placeholder 2">
            <a:extLst>
              <a:ext uri="{FF2B5EF4-FFF2-40B4-BE49-F238E27FC236}">
                <a16:creationId xmlns:a16="http://schemas.microsoft.com/office/drawing/2014/main" id="{797E3AF0-027F-D84E-B511-5AACF4B712E4}"/>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A4EDA37E-69EF-324A-BF0C-638687D3DBC6}"/>
              </a:ext>
            </a:extLst>
          </p:cNvPr>
          <p:cNvSpPr>
            <a:spLocks noGrp="1"/>
          </p:cNvSpPr>
          <p:nvPr>
            <p:ph type="sldNum" sz="quarter" idx="12"/>
          </p:nvPr>
        </p:nvSpPr>
        <p:spPr/>
        <p:txBody>
          <a:bodyPr/>
          <a:lstStyle/>
          <a:p>
            <a:fld id="{4A4538E6-DAC6-7A45-B1DA-E03892ECAA38}" type="slidenum">
              <a:rPr lang="en-US" smtClean="0"/>
              <a:pPr/>
              <a:t>4</a:t>
            </a:fld>
            <a:endParaRPr lang="en-US" dirty="0"/>
          </a:p>
        </p:txBody>
      </p:sp>
      <p:sp>
        <p:nvSpPr>
          <p:cNvPr id="5" name="Oval 4">
            <a:extLst>
              <a:ext uri="{FF2B5EF4-FFF2-40B4-BE49-F238E27FC236}">
                <a16:creationId xmlns:a16="http://schemas.microsoft.com/office/drawing/2014/main" id="{4029DC7B-1D33-484C-9EE1-72C9E081F849}"/>
              </a:ext>
            </a:extLst>
          </p:cNvPr>
          <p:cNvSpPr/>
          <p:nvPr/>
        </p:nvSpPr>
        <p:spPr>
          <a:xfrm>
            <a:off x="5158409" y="1047336"/>
            <a:ext cx="3048828" cy="30488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range&#10;&#10;Description automatically generated">
            <a:extLst>
              <a:ext uri="{FF2B5EF4-FFF2-40B4-BE49-F238E27FC236}">
                <a16:creationId xmlns:a16="http://schemas.microsoft.com/office/drawing/2014/main" id="{502BFC18-F9D2-D14C-BA8A-EFD41D6BB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3941" y="1206230"/>
            <a:ext cx="2664402" cy="2664402"/>
          </a:xfrm>
          <a:prstGeom prst="rect">
            <a:avLst/>
          </a:prstGeom>
        </p:spPr>
      </p:pic>
    </p:spTree>
    <p:extLst>
      <p:ext uri="{BB962C8B-B14F-4D97-AF65-F5344CB8AC3E}">
        <p14:creationId xmlns:p14="http://schemas.microsoft.com/office/powerpoint/2010/main" val="390554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831643-0FE2-6D40-883E-73431DCE990F}"/>
              </a:ext>
            </a:extLst>
          </p:cNvPr>
          <p:cNvSpPr/>
          <p:nvPr/>
        </p:nvSpPr>
        <p:spPr>
          <a:xfrm>
            <a:off x="640080" y="3612231"/>
            <a:ext cx="7863840" cy="1005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27C35B-A5FD-774E-A9EB-93F399470705}"/>
              </a:ext>
            </a:extLst>
          </p:cNvPr>
          <p:cNvSpPr/>
          <p:nvPr/>
        </p:nvSpPr>
        <p:spPr>
          <a:xfrm>
            <a:off x="640080" y="1138287"/>
            <a:ext cx="7863840" cy="1366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E83A31-16C2-FB43-A3B5-940884131E6E}"/>
              </a:ext>
            </a:extLst>
          </p:cNvPr>
          <p:cNvSpPr/>
          <p:nvPr/>
        </p:nvSpPr>
        <p:spPr>
          <a:xfrm>
            <a:off x="640080" y="2505076"/>
            <a:ext cx="7863840" cy="11071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5">
            <a:extLst>
              <a:ext uri="{FF2B5EF4-FFF2-40B4-BE49-F238E27FC236}">
                <a16:creationId xmlns:a16="http://schemas.microsoft.com/office/drawing/2014/main" id="{7DCCDF8D-634B-7E40-AF34-5148A7EF76A2}"/>
              </a:ext>
            </a:extLst>
          </p:cNvPr>
          <p:cNvSpPr txBox="1">
            <a:spLocks/>
          </p:cNvSpPr>
          <p:nvPr/>
        </p:nvSpPr>
        <p:spPr>
          <a:xfrm>
            <a:off x="828536" y="1472769"/>
            <a:ext cx="2197196" cy="739625"/>
          </a:xfrm>
          <a:prstGeom prst="rect">
            <a:avLst/>
          </a:prstGeom>
        </p:spPr>
        <p:txBody>
          <a:bodyPr vert="horz" lIns="0" tIns="0" rIns="0" bIns="0" rtlCol="0" anchor="ctr" anchorCtr="0">
            <a:noAutofit/>
          </a:bodyPr>
          <a:lstStyle>
            <a:lvl1pPr marL="257175" indent="-257175" algn="l" defTabSz="1028700" rtl="0" eaLnBrk="1" latinLnBrk="0" hangingPunct="1">
              <a:lnSpc>
                <a:spcPct val="90000"/>
              </a:lnSpc>
              <a:spcBef>
                <a:spcPts val="1125"/>
              </a:spcBef>
              <a:buClr>
                <a:srgbClr val="FF6600"/>
              </a:buClr>
              <a:buFont typeface="Wingdings" pitchFamily="2" charset="2"/>
              <a:buChar char="§"/>
              <a:defRPr sz="2600" b="0" i="0" kern="1200">
                <a:solidFill>
                  <a:schemeClr val="tx1"/>
                </a:solidFill>
                <a:latin typeface="DIN Next LT Pro Light" panose="020B0303020203050203" pitchFamily="34" charset="77"/>
                <a:ea typeface="+mn-ea"/>
                <a:cs typeface="+mn-cs"/>
              </a:defRPr>
            </a:lvl1pPr>
            <a:lvl2pPr marL="771525" indent="-257175" algn="l" defTabSz="1028700" rtl="0" eaLnBrk="1" latinLnBrk="0" hangingPunct="1">
              <a:lnSpc>
                <a:spcPct val="90000"/>
              </a:lnSpc>
              <a:spcBef>
                <a:spcPts val="563"/>
              </a:spcBef>
              <a:buClr>
                <a:srgbClr val="333333"/>
              </a:buClr>
              <a:buFont typeface="Wingdings" pitchFamily="2" charset="2"/>
              <a:buChar char="§"/>
              <a:defRPr sz="2400" b="0" i="0" kern="1200">
                <a:solidFill>
                  <a:schemeClr val="tx1"/>
                </a:solidFill>
                <a:latin typeface="DIN Next LT Pro Light" panose="020B0303020203050203" pitchFamily="34" charset="77"/>
                <a:ea typeface="+mn-ea"/>
                <a:cs typeface="+mn-cs"/>
              </a:defRPr>
            </a:lvl2pPr>
            <a:lvl3pPr marL="1285875" indent="-257175" algn="l" defTabSz="1028700" rtl="0" eaLnBrk="1" latinLnBrk="0" hangingPunct="1">
              <a:lnSpc>
                <a:spcPct val="90000"/>
              </a:lnSpc>
              <a:spcBef>
                <a:spcPts val="563"/>
              </a:spcBef>
              <a:buClr>
                <a:srgbClr val="333333"/>
              </a:buClr>
              <a:buFont typeface=".AppleSystemUIFont"/>
              <a:buChar char="-"/>
              <a:defRPr sz="2000" b="0" i="0" kern="1200">
                <a:solidFill>
                  <a:schemeClr val="tx1"/>
                </a:solidFill>
                <a:latin typeface="DIN Next LT Pro Light" panose="020B0303020203050203" pitchFamily="34" charset="77"/>
                <a:ea typeface="+mn-ea"/>
                <a:cs typeface="+mn-cs"/>
              </a:defRPr>
            </a:lvl3pPr>
            <a:lvl4pPr marL="180022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4pPr>
            <a:lvl5pPr marL="231457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lgn="r">
              <a:spcBef>
                <a:spcPts val="0"/>
              </a:spcBef>
              <a:spcAft>
                <a:spcPts val="397"/>
              </a:spcAft>
              <a:buNone/>
            </a:pPr>
            <a:r>
              <a:rPr lang="en-US" sz="1000" b="1" dirty="0">
                <a:latin typeface="Calibri" panose="020F0502020204030204" pitchFamily="34" charset="0"/>
                <a:cs typeface="Calibri" panose="020F0502020204030204" pitchFamily="34" charset="0"/>
              </a:rPr>
              <a:t>SURFACE WEB</a:t>
            </a:r>
          </a:p>
          <a:p>
            <a:pPr marL="0" indent="0" algn="r">
              <a:spcBef>
                <a:spcPts val="0"/>
              </a:spcBef>
              <a:spcAft>
                <a:spcPts val="397"/>
              </a:spcAft>
              <a:buNone/>
            </a:pPr>
            <a:r>
              <a:rPr lang="en-US" sz="800" dirty="0">
                <a:latin typeface="Calibri" panose="020F0502020204030204" pitchFamily="34" charset="0"/>
                <a:cs typeface="Calibri" panose="020F0502020204030204" pitchFamily="34" charset="0"/>
              </a:rPr>
              <a:t>Represents everything on the Internet indexed by search engines and is only a small portion of what is online.</a:t>
            </a:r>
          </a:p>
        </p:txBody>
      </p:sp>
      <p:sp>
        <p:nvSpPr>
          <p:cNvPr id="9" name="Content Placeholder 5">
            <a:extLst>
              <a:ext uri="{FF2B5EF4-FFF2-40B4-BE49-F238E27FC236}">
                <a16:creationId xmlns:a16="http://schemas.microsoft.com/office/drawing/2014/main" id="{4E642854-F730-CF4C-87E0-DA45A5C30C1E}"/>
              </a:ext>
            </a:extLst>
          </p:cNvPr>
          <p:cNvSpPr txBox="1">
            <a:spLocks/>
          </p:cNvSpPr>
          <p:nvPr/>
        </p:nvSpPr>
        <p:spPr>
          <a:xfrm>
            <a:off x="795319" y="2644224"/>
            <a:ext cx="2230413" cy="780197"/>
          </a:xfrm>
          <a:prstGeom prst="rect">
            <a:avLst/>
          </a:prstGeom>
        </p:spPr>
        <p:txBody>
          <a:bodyPr vert="horz" lIns="0" tIns="0" rIns="0" bIns="0" rtlCol="0" anchor="ctr" anchorCtr="0">
            <a:noAutofit/>
          </a:bodyPr>
          <a:lstStyle>
            <a:lvl1pPr marL="257175" indent="-257175" algn="l" defTabSz="1028700" rtl="0" eaLnBrk="1" latinLnBrk="0" hangingPunct="1">
              <a:lnSpc>
                <a:spcPct val="90000"/>
              </a:lnSpc>
              <a:spcBef>
                <a:spcPts val="1125"/>
              </a:spcBef>
              <a:buClr>
                <a:srgbClr val="FF6600"/>
              </a:buClr>
              <a:buFont typeface="Wingdings" pitchFamily="2" charset="2"/>
              <a:buChar char="§"/>
              <a:defRPr sz="2600" b="0" i="0" kern="1200">
                <a:solidFill>
                  <a:schemeClr val="tx1"/>
                </a:solidFill>
                <a:latin typeface="DIN Next LT Pro Light" panose="020B0303020203050203" pitchFamily="34" charset="77"/>
                <a:ea typeface="+mn-ea"/>
                <a:cs typeface="+mn-cs"/>
              </a:defRPr>
            </a:lvl1pPr>
            <a:lvl2pPr marL="771525" indent="-257175" algn="l" defTabSz="1028700" rtl="0" eaLnBrk="1" latinLnBrk="0" hangingPunct="1">
              <a:lnSpc>
                <a:spcPct val="90000"/>
              </a:lnSpc>
              <a:spcBef>
                <a:spcPts val="563"/>
              </a:spcBef>
              <a:buClr>
                <a:srgbClr val="333333"/>
              </a:buClr>
              <a:buFont typeface="Wingdings" pitchFamily="2" charset="2"/>
              <a:buChar char="§"/>
              <a:defRPr sz="2400" b="0" i="0" kern="1200">
                <a:solidFill>
                  <a:schemeClr val="tx1"/>
                </a:solidFill>
                <a:latin typeface="DIN Next LT Pro Light" panose="020B0303020203050203" pitchFamily="34" charset="77"/>
                <a:ea typeface="+mn-ea"/>
                <a:cs typeface="+mn-cs"/>
              </a:defRPr>
            </a:lvl2pPr>
            <a:lvl3pPr marL="1285875" indent="-257175" algn="l" defTabSz="1028700" rtl="0" eaLnBrk="1" latinLnBrk="0" hangingPunct="1">
              <a:lnSpc>
                <a:spcPct val="90000"/>
              </a:lnSpc>
              <a:spcBef>
                <a:spcPts val="563"/>
              </a:spcBef>
              <a:buClr>
                <a:srgbClr val="333333"/>
              </a:buClr>
              <a:buFont typeface=".AppleSystemUIFont"/>
              <a:buChar char="-"/>
              <a:defRPr sz="2000" b="0" i="0" kern="1200">
                <a:solidFill>
                  <a:schemeClr val="tx1"/>
                </a:solidFill>
                <a:latin typeface="DIN Next LT Pro Light" panose="020B0303020203050203" pitchFamily="34" charset="77"/>
                <a:ea typeface="+mn-ea"/>
                <a:cs typeface="+mn-cs"/>
              </a:defRPr>
            </a:lvl3pPr>
            <a:lvl4pPr marL="180022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4pPr>
            <a:lvl5pPr marL="231457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lgn="r">
              <a:spcBef>
                <a:spcPts val="0"/>
              </a:spcBef>
              <a:spcAft>
                <a:spcPts val="397"/>
              </a:spcAft>
              <a:buNone/>
            </a:pPr>
            <a:r>
              <a:rPr lang="en-US" sz="1000" b="1" dirty="0">
                <a:solidFill>
                  <a:schemeClr val="bg1"/>
                </a:solidFill>
                <a:latin typeface="Calibri" panose="020F0502020204030204" pitchFamily="34" charset="0"/>
                <a:cs typeface="Calibri" panose="020F0502020204030204" pitchFamily="34" charset="0"/>
              </a:rPr>
              <a:t>DEEP WEB</a:t>
            </a:r>
          </a:p>
          <a:p>
            <a:pPr marL="0" indent="0" algn="r">
              <a:spcBef>
                <a:spcPts val="0"/>
              </a:spcBef>
              <a:spcAft>
                <a:spcPts val="397"/>
              </a:spcAft>
              <a:buNone/>
            </a:pPr>
            <a:r>
              <a:rPr lang="en-US" sz="800" dirty="0">
                <a:solidFill>
                  <a:schemeClr val="bg1"/>
                </a:solidFill>
                <a:latin typeface="Calibri" panose="020F0502020204030204" pitchFamily="34" charset="0"/>
                <a:cs typeface="Calibri" panose="020F0502020204030204" pitchFamily="34" charset="0"/>
              </a:rPr>
              <a:t>Part of the Web not indexed by standard search engines and represents the bulk of the content online. Most of this content is innocuous.</a:t>
            </a:r>
          </a:p>
        </p:txBody>
      </p:sp>
      <p:sp>
        <p:nvSpPr>
          <p:cNvPr id="10" name="Content Placeholder 5">
            <a:extLst>
              <a:ext uri="{FF2B5EF4-FFF2-40B4-BE49-F238E27FC236}">
                <a16:creationId xmlns:a16="http://schemas.microsoft.com/office/drawing/2014/main" id="{4B3119D5-57A6-A541-A61E-172FF2CE8451}"/>
              </a:ext>
            </a:extLst>
          </p:cNvPr>
          <p:cNvSpPr txBox="1">
            <a:spLocks/>
          </p:cNvSpPr>
          <p:nvPr/>
        </p:nvSpPr>
        <p:spPr>
          <a:xfrm>
            <a:off x="983204" y="3724874"/>
            <a:ext cx="2042528" cy="780197"/>
          </a:xfrm>
          <a:prstGeom prst="rect">
            <a:avLst/>
          </a:prstGeom>
        </p:spPr>
        <p:txBody>
          <a:bodyPr vert="horz" lIns="0" tIns="0" rIns="0" bIns="0" rtlCol="0" anchor="ctr" anchorCtr="0">
            <a:noAutofit/>
          </a:bodyPr>
          <a:lstStyle>
            <a:lvl1pPr marL="257175" indent="-257175" algn="l" defTabSz="1028700" rtl="0" eaLnBrk="1" latinLnBrk="0" hangingPunct="1">
              <a:lnSpc>
                <a:spcPct val="90000"/>
              </a:lnSpc>
              <a:spcBef>
                <a:spcPts val="1125"/>
              </a:spcBef>
              <a:buClr>
                <a:srgbClr val="FF6600"/>
              </a:buClr>
              <a:buFont typeface="Wingdings" pitchFamily="2" charset="2"/>
              <a:buChar char="§"/>
              <a:defRPr sz="2600" b="0" i="0" kern="1200">
                <a:solidFill>
                  <a:schemeClr val="tx1"/>
                </a:solidFill>
                <a:latin typeface="DIN Next LT Pro Light" panose="020B0303020203050203" pitchFamily="34" charset="77"/>
                <a:ea typeface="+mn-ea"/>
                <a:cs typeface="+mn-cs"/>
              </a:defRPr>
            </a:lvl1pPr>
            <a:lvl2pPr marL="771525" indent="-257175" algn="l" defTabSz="1028700" rtl="0" eaLnBrk="1" latinLnBrk="0" hangingPunct="1">
              <a:lnSpc>
                <a:spcPct val="90000"/>
              </a:lnSpc>
              <a:spcBef>
                <a:spcPts val="563"/>
              </a:spcBef>
              <a:buClr>
                <a:srgbClr val="333333"/>
              </a:buClr>
              <a:buFont typeface="Wingdings" pitchFamily="2" charset="2"/>
              <a:buChar char="§"/>
              <a:defRPr sz="2400" b="0" i="0" kern="1200">
                <a:solidFill>
                  <a:schemeClr val="tx1"/>
                </a:solidFill>
                <a:latin typeface="DIN Next LT Pro Light" panose="020B0303020203050203" pitchFamily="34" charset="77"/>
                <a:ea typeface="+mn-ea"/>
                <a:cs typeface="+mn-cs"/>
              </a:defRPr>
            </a:lvl2pPr>
            <a:lvl3pPr marL="1285875" indent="-257175" algn="l" defTabSz="1028700" rtl="0" eaLnBrk="1" latinLnBrk="0" hangingPunct="1">
              <a:lnSpc>
                <a:spcPct val="90000"/>
              </a:lnSpc>
              <a:spcBef>
                <a:spcPts val="563"/>
              </a:spcBef>
              <a:buClr>
                <a:srgbClr val="333333"/>
              </a:buClr>
              <a:buFont typeface=".AppleSystemUIFont"/>
              <a:buChar char="-"/>
              <a:defRPr sz="2000" b="0" i="0" kern="1200">
                <a:solidFill>
                  <a:schemeClr val="tx1"/>
                </a:solidFill>
                <a:latin typeface="DIN Next LT Pro Light" panose="020B0303020203050203" pitchFamily="34" charset="77"/>
                <a:ea typeface="+mn-ea"/>
                <a:cs typeface="+mn-cs"/>
              </a:defRPr>
            </a:lvl3pPr>
            <a:lvl4pPr marL="180022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4pPr>
            <a:lvl5pPr marL="231457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lgn="r">
              <a:spcBef>
                <a:spcPts val="0"/>
              </a:spcBef>
              <a:spcAft>
                <a:spcPts val="397"/>
              </a:spcAft>
              <a:buNone/>
            </a:pPr>
            <a:r>
              <a:rPr lang="en-US" sz="1000" b="1" dirty="0">
                <a:solidFill>
                  <a:schemeClr val="bg1"/>
                </a:solidFill>
                <a:latin typeface="Calibri" panose="020F0502020204030204" pitchFamily="34" charset="0"/>
                <a:cs typeface="Calibri" panose="020F0502020204030204" pitchFamily="34" charset="0"/>
              </a:rPr>
              <a:t>DARK WEB</a:t>
            </a:r>
          </a:p>
          <a:p>
            <a:pPr marL="0" indent="0" algn="r">
              <a:spcBef>
                <a:spcPts val="0"/>
              </a:spcBef>
              <a:spcAft>
                <a:spcPts val="397"/>
              </a:spcAft>
              <a:buNone/>
            </a:pPr>
            <a:r>
              <a:rPr lang="en-US" sz="800" dirty="0">
                <a:solidFill>
                  <a:schemeClr val="bg1"/>
                </a:solidFill>
                <a:latin typeface="Calibri" panose="020F0502020204030204" pitchFamily="34" charset="0"/>
                <a:cs typeface="Calibri" panose="020F0502020204030204" pitchFamily="34" charset="0"/>
              </a:rPr>
              <a:t>A subset of the Deep Web, a.k.a. Dark Market. Only accessible with specific software, configurations, or authorization.</a:t>
            </a:r>
          </a:p>
        </p:txBody>
      </p:sp>
      <p:pic>
        <p:nvPicPr>
          <p:cNvPr id="11" name="Picture 10">
            <a:extLst>
              <a:ext uri="{FF2B5EF4-FFF2-40B4-BE49-F238E27FC236}">
                <a16:creationId xmlns:a16="http://schemas.microsoft.com/office/drawing/2014/main" id="{FDF6320F-F301-914B-AC0D-BCC08D5278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2469" y="1280356"/>
            <a:ext cx="2427518" cy="3103754"/>
          </a:xfrm>
          <a:prstGeom prst="rect">
            <a:avLst/>
          </a:prstGeom>
        </p:spPr>
      </p:pic>
      <p:cxnSp>
        <p:nvCxnSpPr>
          <p:cNvPr id="12" name="Straight Connector 11">
            <a:extLst>
              <a:ext uri="{FF2B5EF4-FFF2-40B4-BE49-F238E27FC236}">
                <a16:creationId xmlns:a16="http://schemas.microsoft.com/office/drawing/2014/main" id="{94CFB3F3-E91C-A547-82E4-F1E6872CCAB1}"/>
              </a:ext>
            </a:extLst>
          </p:cNvPr>
          <p:cNvCxnSpPr>
            <a:cxnSpLocks/>
          </p:cNvCxnSpPr>
          <p:nvPr/>
        </p:nvCxnSpPr>
        <p:spPr>
          <a:xfrm>
            <a:off x="3328648" y="1280356"/>
            <a:ext cx="0" cy="1060814"/>
          </a:xfrm>
          <a:prstGeom prst="line">
            <a:avLst/>
          </a:prstGeom>
          <a:ln w="952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8976EE-5F02-9140-87ED-D51BE6B522ED}"/>
              </a:ext>
            </a:extLst>
          </p:cNvPr>
          <p:cNvCxnSpPr>
            <a:cxnSpLocks/>
          </p:cNvCxnSpPr>
          <p:nvPr/>
        </p:nvCxnSpPr>
        <p:spPr>
          <a:xfrm>
            <a:off x="3328648" y="2646454"/>
            <a:ext cx="0" cy="780197"/>
          </a:xfrm>
          <a:prstGeom prst="line">
            <a:avLst/>
          </a:prstGeom>
          <a:ln w="9525">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Left Arrow Callout 13">
            <a:extLst>
              <a:ext uri="{FF2B5EF4-FFF2-40B4-BE49-F238E27FC236}">
                <a16:creationId xmlns:a16="http://schemas.microsoft.com/office/drawing/2014/main" id="{E1A3639B-C912-3A4A-9FF2-C83964585B5F}"/>
              </a:ext>
            </a:extLst>
          </p:cNvPr>
          <p:cNvSpPr/>
          <p:nvPr/>
        </p:nvSpPr>
        <p:spPr>
          <a:xfrm>
            <a:off x="3618156" y="2946301"/>
            <a:ext cx="2096144" cy="176041"/>
          </a:xfrm>
          <a:prstGeom prst="leftArrowCallout">
            <a:avLst>
              <a:gd name="adj1" fmla="val 50000"/>
              <a:gd name="adj2" fmla="val 25000"/>
              <a:gd name="adj3" fmla="val 38975"/>
              <a:gd name="adj4" fmla="val 9701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800" dirty="0"/>
              <a:t>INVISIBLE TO STANDARD SEARCH ENGINES</a:t>
            </a:r>
          </a:p>
        </p:txBody>
      </p:sp>
      <p:cxnSp>
        <p:nvCxnSpPr>
          <p:cNvPr id="15" name="Straight Connector 14">
            <a:extLst>
              <a:ext uri="{FF2B5EF4-FFF2-40B4-BE49-F238E27FC236}">
                <a16:creationId xmlns:a16="http://schemas.microsoft.com/office/drawing/2014/main" id="{C0840DE0-6117-C74B-801C-1EFEFF9666ED}"/>
              </a:ext>
            </a:extLst>
          </p:cNvPr>
          <p:cNvCxnSpPr>
            <a:cxnSpLocks/>
          </p:cNvCxnSpPr>
          <p:nvPr/>
        </p:nvCxnSpPr>
        <p:spPr>
          <a:xfrm>
            <a:off x="3328648" y="3671762"/>
            <a:ext cx="0" cy="780197"/>
          </a:xfrm>
          <a:prstGeom prst="line">
            <a:avLst/>
          </a:prstGeom>
          <a:ln w="9525">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6" name="Left Arrow Callout 15">
            <a:extLst>
              <a:ext uri="{FF2B5EF4-FFF2-40B4-BE49-F238E27FC236}">
                <a16:creationId xmlns:a16="http://schemas.microsoft.com/office/drawing/2014/main" id="{2C55A008-7FFA-974F-8A14-D1ACCB469045}"/>
              </a:ext>
            </a:extLst>
          </p:cNvPr>
          <p:cNvSpPr/>
          <p:nvPr/>
        </p:nvSpPr>
        <p:spPr>
          <a:xfrm>
            <a:off x="3618156" y="3973839"/>
            <a:ext cx="2096144" cy="176041"/>
          </a:xfrm>
          <a:prstGeom prst="leftArrowCallout">
            <a:avLst>
              <a:gd name="adj1" fmla="val 50000"/>
              <a:gd name="adj2" fmla="val 25000"/>
              <a:gd name="adj3" fmla="val 38975"/>
              <a:gd name="adj4" fmla="val 9701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800" dirty="0"/>
              <a:t>SPECIAL ACCESS REQUIRED</a:t>
            </a:r>
          </a:p>
        </p:txBody>
      </p:sp>
      <p:sp>
        <p:nvSpPr>
          <p:cNvPr id="17" name="Content Placeholder 5">
            <a:extLst>
              <a:ext uri="{FF2B5EF4-FFF2-40B4-BE49-F238E27FC236}">
                <a16:creationId xmlns:a16="http://schemas.microsoft.com/office/drawing/2014/main" id="{25E0D3B1-7B6D-D54F-9595-40976345562A}"/>
              </a:ext>
            </a:extLst>
          </p:cNvPr>
          <p:cNvSpPr txBox="1">
            <a:spLocks/>
          </p:cNvSpPr>
          <p:nvPr/>
        </p:nvSpPr>
        <p:spPr>
          <a:xfrm>
            <a:off x="6306724" y="1472769"/>
            <a:ext cx="1781896" cy="739625"/>
          </a:xfrm>
          <a:prstGeom prst="rect">
            <a:avLst/>
          </a:prstGeom>
        </p:spPr>
        <p:txBody>
          <a:bodyPr vert="horz" lIns="0" tIns="0" rIns="0" bIns="0" rtlCol="0" anchor="ctr" anchorCtr="0">
            <a:noAutofit/>
          </a:bodyPr>
          <a:lstStyle>
            <a:lvl1pPr marL="257175" indent="-257175" algn="l" defTabSz="1028700" rtl="0" eaLnBrk="1" latinLnBrk="0" hangingPunct="1">
              <a:lnSpc>
                <a:spcPct val="90000"/>
              </a:lnSpc>
              <a:spcBef>
                <a:spcPts val="1125"/>
              </a:spcBef>
              <a:buClr>
                <a:srgbClr val="FF6600"/>
              </a:buClr>
              <a:buFont typeface="Wingdings" pitchFamily="2" charset="2"/>
              <a:buChar char="§"/>
              <a:defRPr sz="2600" b="0" i="0" kern="1200">
                <a:solidFill>
                  <a:schemeClr val="tx1"/>
                </a:solidFill>
                <a:latin typeface="DIN Next LT Pro Light" panose="020B0303020203050203" pitchFamily="34" charset="77"/>
                <a:ea typeface="+mn-ea"/>
                <a:cs typeface="+mn-cs"/>
              </a:defRPr>
            </a:lvl1pPr>
            <a:lvl2pPr marL="771525" indent="-257175" algn="l" defTabSz="1028700" rtl="0" eaLnBrk="1" latinLnBrk="0" hangingPunct="1">
              <a:lnSpc>
                <a:spcPct val="90000"/>
              </a:lnSpc>
              <a:spcBef>
                <a:spcPts val="563"/>
              </a:spcBef>
              <a:buClr>
                <a:srgbClr val="333333"/>
              </a:buClr>
              <a:buFont typeface="Wingdings" pitchFamily="2" charset="2"/>
              <a:buChar char="§"/>
              <a:defRPr sz="2400" b="0" i="0" kern="1200">
                <a:solidFill>
                  <a:schemeClr val="tx1"/>
                </a:solidFill>
                <a:latin typeface="DIN Next LT Pro Light" panose="020B0303020203050203" pitchFamily="34" charset="77"/>
                <a:ea typeface="+mn-ea"/>
                <a:cs typeface="+mn-cs"/>
              </a:defRPr>
            </a:lvl2pPr>
            <a:lvl3pPr marL="1285875" indent="-257175" algn="l" defTabSz="1028700" rtl="0" eaLnBrk="1" latinLnBrk="0" hangingPunct="1">
              <a:lnSpc>
                <a:spcPct val="90000"/>
              </a:lnSpc>
              <a:spcBef>
                <a:spcPts val="563"/>
              </a:spcBef>
              <a:buClr>
                <a:srgbClr val="333333"/>
              </a:buClr>
              <a:buFont typeface=".AppleSystemUIFont"/>
              <a:buChar char="-"/>
              <a:defRPr sz="2000" b="0" i="0" kern="1200">
                <a:solidFill>
                  <a:schemeClr val="tx1"/>
                </a:solidFill>
                <a:latin typeface="DIN Next LT Pro Light" panose="020B0303020203050203" pitchFamily="34" charset="77"/>
                <a:ea typeface="+mn-ea"/>
                <a:cs typeface="+mn-cs"/>
              </a:defRPr>
            </a:lvl3pPr>
            <a:lvl4pPr marL="180022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4pPr>
            <a:lvl5pPr marL="231457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spcBef>
                <a:spcPts val="0"/>
              </a:spcBef>
              <a:spcAft>
                <a:spcPts val="397"/>
              </a:spcAft>
              <a:buNone/>
            </a:pPr>
            <a:r>
              <a:rPr lang="en-US" sz="1000" b="1" dirty="0">
                <a:latin typeface="Calibri" panose="020F0502020204030204" pitchFamily="34" charset="0"/>
                <a:cs typeface="Calibri" panose="020F0502020204030204" pitchFamily="34" charset="0"/>
              </a:rPr>
              <a:t>1.5 billion URLs</a:t>
            </a:r>
            <a:endParaRPr lang="en-US" sz="800" dirty="0">
              <a:latin typeface="Calibri" panose="020F0502020204030204" pitchFamily="34" charset="0"/>
              <a:cs typeface="Calibri" panose="020F0502020204030204" pitchFamily="34" charset="0"/>
            </a:endParaRPr>
          </a:p>
        </p:txBody>
      </p:sp>
      <p:sp>
        <p:nvSpPr>
          <p:cNvPr id="18" name="Content Placeholder 5">
            <a:extLst>
              <a:ext uri="{FF2B5EF4-FFF2-40B4-BE49-F238E27FC236}">
                <a16:creationId xmlns:a16="http://schemas.microsoft.com/office/drawing/2014/main" id="{E2F4A45B-8B09-B947-8490-DBF917DDB07F}"/>
              </a:ext>
            </a:extLst>
          </p:cNvPr>
          <p:cNvSpPr txBox="1">
            <a:spLocks/>
          </p:cNvSpPr>
          <p:nvPr/>
        </p:nvSpPr>
        <p:spPr>
          <a:xfrm>
            <a:off x="6306724" y="2685552"/>
            <a:ext cx="1781896" cy="739625"/>
          </a:xfrm>
          <a:prstGeom prst="rect">
            <a:avLst/>
          </a:prstGeom>
        </p:spPr>
        <p:txBody>
          <a:bodyPr vert="horz" lIns="0" tIns="0" rIns="0" bIns="0" rtlCol="0" anchor="ctr" anchorCtr="0">
            <a:noAutofit/>
          </a:bodyPr>
          <a:lstStyle>
            <a:lvl1pPr marL="257175" indent="-257175" algn="l" defTabSz="1028700" rtl="0" eaLnBrk="1" latinLnBrk="0" hangingPunct="1">
              <a:lnSpc>
                <a:spcPct val="90000"/>
              </a:lnSpc>
              <a:spcBef>
                <a:spcPts val="1125"/>
              </a:spcBef>
              <a:buClr>
                <a:srgbClr val="FF6600"/>
              </a:buClr>
              <a:buFont typeface="Wingdings" pitchFamily="2" charset="2"/>
              <a:buChar char="§"/>
              <a:defRPr sz="2600" b="0" i="0" kern="1200">
                <a:solidFill>
                  <a:schemeClr val="tx1"/>
                </a:solidFill>
                <a:latin typeface="DIN Next LT Pro Light" panose="020B0303020203050203" pitchFamily="34" charset="77"/>
                <a:ea typeface="+mn-ea"/>
                <a:cs typeface="+mn-cs"/>
              </a:defRPr>
            </a:lvl1pPr>
            <a:lvl2pPr marL="771525" indent="-257175" algn="l" defTabSz="1028700" rtl="0" eaLnBrk="1" latinLnBrk="0" hangingPunct="1">
              <a:lnSpc>
                <a:spcPct val="90000"/>
              </a:lnSpc>
              <a:spcBef>
                <a:spcPts val="563"/>
              </a:spcBef>
              <a:buClr>
                <a:srgbClr val="333333"/>
              </a:buClr>
              <a:buFont typeface="Wingdings" pitchFamily="2" charset="2"/>
              <a:buChar char="§"/>
              <a:defRPr sz="2400" b="0" i="0" kern="1200">
                <a:solidFill>
                  <a:schemeClr val="tx1"/>
                </a:solidFill>
                <a:latin typeface="DIN Next LT Pro Light" panose="020B0303020203050203" pitchFamily="34" charset="77"/>
                <a:ea typeface="+mn-ea"/>
                <a:cs typeface="+mn-cs"/>
              </a:defRPr>
            </a:lvl2pPr>
            <a:lvl3pPr marL="1285875" indent="-257175" algn="l" defTabSz="1028700" rtl="0" eaLnBrk="1" latinLnBrk="0" hangingPunct="1">
              <a:lnSpc>
                <a:spcPct val="90000"/>
              </a:lnSpc>
              <a:spcBef>
                <a:spcPts val="563"/>
              </a:spcBef>
              <a:buClr>
                <a:srgbClr val="333333"/>
              </a:buClr>
              <a:buFont typeface=".AppleSystemUIFont"/>
              <a:buChar char="-"/>
              <a:defRPr sz="2000" b="0" i="0" kern="1200">
                <a:solidFill>
                  <a:schemeClr val="tx1"/>
                </a:solidFill>
                <a:latin typeface="DIN Next LT Pro Light" panose="020B0303020203050203" pitchFamily="34" charset="77"/>
                <a:ea typeface="+mn-ea"/>
                <a:cs typeface="+mn-cs"/>
              </a:defRPr>
            </a:lvl3pPr>
            <a:lvl4pPr marL="180022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4pPr>
            <a:lvl5pPr marL="231457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spcBef>
                <a:spcPts val="0"/>
              </a:spcBef>
              <a:spcAft>
                <a:spcPts val="397"/>
              </a:spcAft>
              <a:buNone/>
            </a:pPr>
            <a:r>
              <a:rPr lang="en-US" sz="1000" b="1" dirty="0">
                <a:solidFill>
                  <a:schemeClr val="bg1"/>
                </a:solidFill>
                <a:latin typeface="Calibri" panose="020F0502020204030204" pitchFamily="34" charset="0"/>
                <a:cs typeface="Calibri" panose="020F0502020204030204" pitchFamily="34" charset="0"/>
              </a:rPr>
              <a:t>Billions of sites behind firewalls, requiring credentials</a:t>
            </a:r>
            <a:endParaRPr lang="en-US" sz="800" dirty="0">
              <a:solidFill>
                <a:schemeClr val="bg1"/>
              </a:solidFill>
              <a:latin typeface="Calibri" panose="020F0502020204030204" pitchFamily="34" charset="0"/>
              <a:cs typeface="Calibri" panose="020F0502020204030204" pitchFamily="34" charset="0"/>
            </a:endParaRPr>
          </a:p>
        </p:txBody>
      </p:sp>
      <p:sp>
        <p:nvSpPr>
          <p:cNvPr id="19" name="Content Placeholder 5">
            <a:extLst>
              <a:ext uri="{FF2B5EF4-FFF2-40B4-BE49-F238E27FC236}">
                <a16:creationId xmlns:a16="http://schemas.microsoft.com/office/drawing/2014/main" id="{07A8C6B8-2B8E-2248-AB80-ABBED79B3819}"/>
              </a:ext>
            </a:extLst>
          </p:cNvPr>
          <p:cNvSpPr txBox="1">
            <a:spLocks/>
          </p:cNvSpPr>
          <p:nvPr/>
        </p:nvSpPr>
        <p:spPr>
          <a:xfrm>
            <a:off x="6306724" y="3734706"/>
            <a:ext cx="1781896" cy="739625"/>
          </a:xfrm>
          <a:prstGeom prst="rect">
            <a:avLst/>
          </a:prstGeom>
        </p:spPr>
        <p:txBody>
          <a:bodyPr vert="horz" lIns="0" tIns="0" rIns="0" bIns="0" rtlCol="0" anchor="ctr" anchorCtr="0">
            <a:noAutofit/>
          </a:bodyPr>
          <a:lstStyle>
            <a:lvl1pPr marL="257175" indent="-257175" algn="l" defTabSz="1028700" rtl="0" eaLnBrk="1" latinLnBrk="0" hangingPunct="1">
              <a:lnSpc>
                <a:spcPct val="90000"/>
              </a:lnSpc>
              <a:spcBef>
                <a:spcPts val="1125"/>
              </a:spcBef>
              <a:buClr>
                <a:srgbClr val="FF6600"/>
              </a:buClr>
              <a:buFont typeface="Wingdings" pitchFamily="2" charset="2"/>
              <a:buChar char="§"/>
              <a:defRPr sz="2600" b="0" i="0" kern="1200">
                <a:solidFill>
                  <a:schemeClr val="tx1"/>
                </a:solidFill>
                <a:latin typeface="DIN Next LT Pro Light" panose="020B0303020203050203" pitchFamily="34" charset="77"/>
                <a:ea typeface="+mn-ea"/>
                <a:cs typeface="+mn-cs"/>
              </a:defRPr>
            </a:lvl1pPr>
            <a:lvl2pPr marL="771525" indent="-257175" algn="l" defTabSz="1028700" rtl="0" eaLnBrk="1" latinLnBrk="0" hangingPunct="1">
              <a:lnSpc>
                <a:spcPct val="90000"/>
              </a:lnSpc>
              <a:spcBef>
                <a:spcPts val="563"/>
              </a:spcBef>
              <a:buClr>
                <a:srgbClr val="333333"/>
              </a:buClr>
              <a:buFont typeface="Wingdings" pitchFamily="2" charset="2"/>
              <a:buChar char="§"/>
              <a:defRPr sz="2400" b="0" i="0" kern="1200">
                <a:solidFill>
                  <a:schemeClr val="tx1"/>
                </a:solidFill>
                <a:latin typeface="DIN Next LT Pro Light" panose="020B0303020203050203" pitchFamily="34" charset="77"/>
                <a:ea typeface="+mn-ea"/>
                <a:cs typeface="+mn-cs"/>
              </a:defRPr>
            </a:lvl2pPr>
            <a:lvl3pPr marL="1285875" indent="-257175" algn="l" defTabSz="1028700" rtl="0" eaLnBrk="1" latinLnBrk="0" hangingPunct="1">
              <a:lnSpc>
                <a:spcPct val="90000"/>
              </a:lnSpc>
              <a:spcBef>
                <a:spcPts val="563"/>
              </a:spcBef>
              <a:buClr>
                <a:srgbClr val="333333"/>
              </a:buClr>
              <a:buFont typeface=".AppleSystemUIFont"/>
              <a:buChar char="-"/>
              <a:defRPr sz="2000" b="0" i="0" kern="1200">
                <a:solidFill>
                  <a:schemeClr val="tx1"/>
                </a:solidFill>
                <a:latin typeface="DIN Next LT Pro Light" panose="020B0303020203050203" pitchFamily="34" charset="77"/>
                <a:ea typeface="+mn-ea"/>
                <a:cs typeface="+mn-cs"/>
              </a:defRPr>
            </a:lvl3pPr>
            <a:lvl4pPr marL="180022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4pPr>
            <a:lvl5pPr marL="2314575" indent="-257175" algn="l" defTabSz="1028700" rtl="0" eaLnBrk="1" latinLnBrk="0" hangingPunct="1">
              <a:lnSpc>
                <a:spcPct val="90000"/>
              </a:lnSpc>
              <a:spcBef>
                <a:spcPts val="563"/>
              </a:spcBef>
              <a:buClr>
                <a:srgbClr val="CCCCCC"/>
              </a:buClr>
              <a:buFont typeface="Arial" panose="020B0604020202020204" pitchFamily="34" charset="0"/>
              <a:buChar char="•"/>
              <a:defRPr sz="2000" b="0" i="0" kern="1200">
                <a:solidFill>
                  <a:schemeClr val="tx1"/>
                </a:solidFill>
                <a:latin typeface="DIN Next LT Pro Light" panose="020B0303020203050203" pitchFamily="34" charset="77"/>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a:lstStyle>
          <a:p>
            <a:pPr marL="0" indent="0">
              <a:spcBef>
                <a:spcPts val="0"/>
              </a:spcBef>
              <a:spcAft>
                <a:spcPts val="397"/>
              </a:spcAft>
              <a:buNone/>
            </a:pPr>
            <a:r>
              <a:rPr lang="en-US" sz="1000" b="1" dirty="0">
                <a:solidFill>
                  <a:schemeClr val="bg1"/>
                </a:solidFill>
                <a:latin typeface="Calibri" panose="020F0502020204030204" pitchFamily="34" charset="0"/>
                <a:cs typeface="Calibri" panose="020F0502020204030204" pitchFamily="34" charset="0"/>
              </a:rPr>
              <a:t>8,000 active links, a little </a:t>
            </a:r>
            <a:br>
              <a:rPr lang="en-US" sz="1000" b="1" dirty="0">
                <a:solidFill>
                  <a:schemeClr val="bg1"/>
                </a:solidFill>
                <a:latin typeface="Calibri" panose="020F0502020204030204" pitchFamily="34" charset="0"/>
                <a:cs typeface="Calibri" panose="020F0502020204030204" pitchFamily="34" charset="0"/>
              </a:rPr>
            </a:br>
            <a:r>
              <a:rPr lang="en-US" sz="1000" b="1" dirty="0">
                <a:solidFill>
                  <a:schemeClr val="bg1"/>
                </a:solidFill>
                <a:latin typeface="Calibri" panose="020F0502020204030204" pitchFamily="34" charset="0"/>
                <a:cs typeface="Calibri" panose="020F0502020204030204" pitchFamily="34" charset="0"/>
              </a:rPr>
              <a:t>over 100 markets</a:t>
            </a:r>
          </a:p>
        </p:txBody>
      </p:sp>
      <p:sp>
        <p:nvSpPr>
          <p:cNvPr id="3" name="Title 2">
            <a:extLst>
              <a:ext uri="{FF2B5EF4-FFF2-40B4-BE49-F238E27FC236}">
                <a16:creationId xmlns:a16="http://schemas.microsoft.com/office/drawing/2014/main" id="{495E1B5E-D48C-C142-AA29-6D39E2DF6D3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Beneath the Surface of the web</a:t>
            </a:r>
            <a:endParaRPr lang="en-US" dirty="0"/>
          </a:p>
        </p:txBody>
      </p:sp>
      <p:sp>
        <p:nvSpPr>
          <p:cNvPr id="4" name="Slide Number Placeholder 3">
            <a:extLst>
              <a:ext uri="{FF2B5EF4-FFF2-40B4-BE49-F238E27FC236}">
                <a16:creationId xmlns:a16="http://schemas.microsoft.com/office/drawing/2014/main" id="{1C4B78E1-80A6-864D-923C-4A290A087811}"/>
              </a:ext>
            </a:extLst>
          </p:cNvPr>
          <p:cNvSpPr>
            <a:spLocks noGrp="1"/>
          </p:cNvSpPr>
          <p:nvPr>
            <p:ph type="sldNum" sz="quarter" idx="16"/>
          </p:nvPr>
        </p:nvSpPr>
        <p:spPr/>
        <p:txBody>
          <a:bodyPr/>
          <a:lstStyle/>
          <a:p>
            <a:fld id="{4A4538E6-DAC6-7A45-B1DA-E03892ECAA38}" type="slidenum">
              <a:rPr lang="en-US" smtClean="0"/>
              <a:pPr/>
              <a:t>5</a:t>
            </a:fld>
            <a:endParaRPr lang="en-US" dirty="0"/>
          </a:p>
        </p:txBody>
      </p:sp>
    </p:spTree>
    <p:extLst>
      <p:ext uri="{BB962C8B-B14F-4D97-AF65-F5344CB8AC3E}">
        <p14:creationId xmlns:p14="http://schemas.microsoft.com/office/powerpoint/2010/main" val="71022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B48CE-3DFF-354D-B653-FB62B677BCC3}"/>
              </a:ext>
            </a:extLst>
          </p:cNvPr>
          <p:cNvSpPr>
            <a:spLocks noGrp="1"/>
          </p:cNvSpPr>
          <p:nvPr>
            <p:ph idx="14"/>
          </p:nvPr>
        </p:nvSpPr>
        <p:spPr/>
        <p:txBody>
          <a:bodyPr lIns="182880">
            <a:normAutofit/>
          </a:bodyPr>
          <a:lstStyle/>
          <a:p>
            <a:pPr>
              <a:lnSpc>
                <a:spcPct val="100000"/>
              </a:lnSpc>
            </a:pPr>
            <a:r>
              <a:rPr lang="en-US" sz="1200" dirty="0"/>
              <a:t>Early detection of zero-day attacks, new exploits, </a:t>
            </a:r>
            <a:br>
              <a:rPr lang="en-US" sz="1200" dirty="0"/>
            </a:br>
            <a:r>
              <a:rPr lang="en-US" sz="1200" dirty="0"/>
              <a:t>and malware.</a:t>
            </a:r>
          </a:p>
          <a:p>
            <a:pPr>
              <a:lnSpc>
                <a:spcPct val="100000"/>
              </a:lnSpc>
            </a:pPr>
            <a:r>
              <a:rPr lang="en-US" sz="1200" dirty="0"/>
              <a:t>Identify sale of an organization’s stolen data, intellectual property.</a:t>
            </a:r>
          </a:p>
          <a:p>
            <a:pPr>
              <a:lnSpc>
                <a:spcPct val="100000"/>
              </a:lnSpc>
            </a:pPr>
            <a:r>
              <a:rPr lang="en-US" sz="1200" dirty="0"/>
              <a:t>Organizations can better protect themselves if </a:t>
            </a:r>
            <a:br>
              <a:rPr lang="en-US" sz="1200" dirty="0"/>
            </a:br>
            <a:r>
              <a:rPr lang="en-US" sz="1200" dirty="0"/>
              <a:t>they know hackers’ Tactics, Techniques and </a:t>
            </a:r>
            <a:br>
              <a:rPr lang="en-US" sz="1200" dirty="0"/>
            </a:br>
            <a:r>
              <a:rPr lang="en-US" sz="1200" dirty="0"/>
              <a:t>Procedures (TTPs).</a:t>
            </a:r>
          </a:p>
          <a:p>
            <a:pPr>
              <a:lnSpc>
                <a:spcPct val="100000"/>
              </a:lnSpc>
            </a:pPr>
            <a:r>
              <a:rPr lang="en-US" sz="1200" dirty="0"/>
              <a:t>Provides context for a complete security posture.</a:t>
            </a:r>
          </a:p>
        </p:txBody>
      </p:sp>
      <p:sp>
        <p:nvSpPr>
          <p:cNvPr id="2" name="Title 1">
            <a:extLst>
              <a:ext uri="{FF2B5EF4-FFF2-40B4-BE49-F238E27FC236}">
                <a16:creationId xmlns:a16="http://schemas.microsoft.com/office/drawing/2014/main" id="{C75C8695-4031-7344-9C08-1A4BA09967F5}"/>
              </a:ext>
            </a:extLst>
          </p:cNvPr>
          <p:cNvSpPr>
            <a:spLocks noGrp="1"/>
          </p:cNvSpPr>
          <p:nvPr>
            <p:ph type="title"/>
          </p:nvPr>
        </p:nvSpPr>
        <p:spPr/>
        <p:txBody>
          <a:bodyPr/>
          <a:lstStyle/>
          <a:p>
            <a:r>
              <a:rPr lang="en-US" dirty="0"/>
              <a:t>Why dark market threat intelligence?</a:t>
            </a:r>
          </a:p>
        </p:txBody>
      </p:sp>
      <p:sp>
        <p:nvSpPr>
          <p:cNvPr id="4" name="Slide Number Placeholder 3">
            <a:extLst>
              <a:ext uri="{FF2B5EF4-FFF2-40B4-BE49-F238E27FC236}">
                <a16:creationId xmlns:a16="http://schemas.microsoft.com/office/drawing/2014/main" id="{C6AAA26A-F847-B949-9A6F-CEF8EC53388A}"/>
              </a:ext>
            </a:extLst>
          </p:cNvPr>
          <p:cNvSpPr>
            <a:spLocks noGrp="1"/>
          </p:cNvSpPr>
          <p:nvPr>
            <p:ph type="sldNum" sz="quarter" idx="16"/>
          </p:nvPr>
        </p:nvSpPr>
        <p:spPr/>
        <p:txBody>
          <a:bodyPr/>
          <a:lstStyle/>
          <a:p>
            <a:fld id="{4A4538E6-DAC6-7A45-B1DA-E03892ECAA38}" type="slidenum">
              <a:rPr lang="en-US" smtClean="0"/>
              <a:pPr/>
              <a:t>6</a:t>
            </a:fld>
            <a:endParaRPr lang="en-US" dirty="0"/>
          </a:p>
        </p:txBody>
      </p:sp>
      <p:pic>
        <p:nvPicPr>
          <p:cNvPr id="6" name="Picture 5">
            <a:extLst>
              <a:ext uri="{FF2B5EF4-FFF2-40B4-BE49-F238E27FC236}">
                <a16:creationId xmlns:a16="http://schemas.microsoft.com/office/drawing/2014/main" id="{6ED8352B-3B14-0940-BCB4-317277F917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0755" y="1473806"/>
            <a:ext cx="3864106" cy="2945794"/>
          </a:xfrm>
          <a:prstGeom prst="rect">
            <a:avLst/>
          </a:prstGeom>
        </p:spPr>
      </p:pic>
    </p:spTree>
    <p:extLst>
      <p:ext uri="{BB962C8B-B14F-4D97-AF65-F5344CB8AC3E}">
        <p14:creationId xmlns:p14="http://schemas.microsoft.com/office/powerpoint/2010/main" val="256437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E04D0-375B-BD47-B01D-8E72D2E89568}"/>
              </a:ext>
            </a:extLst>
          </p:cNvPr>
          <p:cNvSpPr>
            <a:spLocks noGrp="1"/>
          </p:cNvSpPr>
          <p:nvPr>
            <p:ph idx="14"/>
          </p:nvPr>
        </p:nvSpPr>
        <p:spPr/>
        <p:txBody>
          <a:bodyPr lIns="182880">
            <a:normAutofit/>
          </a:bodyPr>
          <a:lstStyle/>
          <a:p>
            <a:pPr>
              <a:lnSpc>
                <a:spcPct val="100000"/>
              </a:lnSpc>
            </a:pPr>
            <a:r>
              <a:rPr lang="en-US" sz="1200" dirty="0"/>
              <a:t>TOR- and PGP- encrypted messaging </a:t>
            </a:r>
            <a:br>
              <a:rPr lang="en-US" sz="1200" dirty="0"/>
            </a:br>
            <a:r>
              <a:rPr lang="en-US" sz="1200" dirty="0"/>
              <a:t>and cryptocurrency</a:t>
            </a:r>
          </a:p>
          <a:p>
            <a:pPr>
              <a:lnSpc>
                <a:spcPct val="100000"/>
              </a:lnSpc>
            </a:pPr>
            <a:r>
              <a:rPr lang="en-US" sz="1200" dirty="0"/>
              <a:t>Trustless environments</a:t>
            </a:r>
          </a:p>
          <a:p>
            <a:pPr>
              <a:lnSpc>
                <a:spcPct val="100000"/>
              </a:lnSpc>
            </a:pPr>
            <a:r>
              <a:rPr lang="en-US" sz="1200" dirty="0"/>
              <a:t>Steady growth of vendors, 1 million users</a:t>
            </a:r>
          </a:p>
          <a:p>
            <a:pPr>
              <a:lnSpc>
                <a:spcPct val="100000"/>
              </a:lnSpc>
            </a:pPr>
            <a:r>
              <a:rPr lang="en-US" sz="1200" spc="-20" dirty="0"/>
              <a:t>Specialized markets for hacker exploits, compromised servers and computers (bots) for rent, cybercrime-as-</a:t>
            </a:r>
            <a:br>
              <a:rPr lang="en-US" sz="1200" spc="-20" dirty="0"/>
            </a:br>
            <a:r>
              <a:rPr lang="en-US" sz="1200" spc="-20" dirty="0"/>
              <a:t>a-service, and recreational and pharma drugs</a:t>
            </a:r>
          </a:p>
          <a:p>
            <a:pPr>
              <a:lnSpc>
                <a:spcPct val="100000"/>
              </a:lnSpc>
            </a:pPr>
            <a:r>
              <a:rPr lang="en-US" sz="1200" dirty="0"/>
              <a:t>Numerous COVID-19-specific marketplaces</a:t>
            </a:r>
          </a:p>
        </p:txBody>
      </p:sp>
      <p:sp>
        <p:nvSpPr>
          <p:cNvPr id="3" name="Title 2">
            <a:extLst>
              <a:ext uri="{FF2B5EF4-FFF2-40B4-BE49-F238E27FC236}">
                <a16:creationId xmlns:a16="http://schemas.microsoft.com/office/drawing/2014/main" id="{971D0106-5A03-5049-9A14-C573EBC4B614}"/>
              </a:ext>
            </a:extLst>
          </p:cNvPr>
          <p:cNvSpPr>
            <a:spLocks noGrp="1"/>
          </p:cNvSpPr>
          <p:nvPr>
            <p:ph type="title"/>
          </p:nvPr>
        </p:nvSpPr>
        <p:spPr/>
        <p:txBody>
          <a:bodyPr/>
          <a:lstStyle/>
          <a:p>
            <a:r>
              <a:rPr lang="en-US" dirty="0"/>
              <a:t>ANONYMOUS MARKETPLACES</a:t>
            </a:r>
          </a:p>
        </p:txBody>
      </p:sp>
      <p:sp>
        <p:nvSpPr>
          <p:cNvPr id="4" name="Slide Number Placeholder 3">
            <a:extLst>
              <a:ext uri="{FF2B5EF4-FFF2-40B4-BE49-F238E27FC236}">
                <a16:creationId xmlns:a16="http://schemas.microsoft.com/office/drawing/2014/main" id="{476F478E-23FB-134D-BDD0-6D0EFABA0947}"/>
              </a:ext>
            </a:extLst>
          </p:cNvPr>
          <p:cNvSpPr>
            <a:spLocks noGrp="1"/>
          </p:cNvSpPr>
          <p:nvPr>
            <p:ph type="sldNum" sz="quarter" idx="16"/>
          </p:nvPr>
        </p:nvSpPr>
        <p:spPr/>
        <p:txBody>
          <a:bodyPr/>
          <a:lstStyle/>
          <a:p>
            <a:fld id="{4A4538E6-DAC6-7A45-B1DA-E03892ECAA38}" type="slidenum">
              <a:rPr lang="en-US" smtClean="0"/>
              <a:pPr/>
              <a:t>7</a:t>
            </a:fld>
            <a:endParaRPr lang="en-US" dirty="0"/>
          </a:p>
        </p:txBody>
      </p:sp>
      <p:grpSp>
        <p:nvGrpSpPr>
          <p:cNvPr id="7" name="Group 6">
            <a:extLst>
              <a:ext uri="{FF2B5EF4-FFF2-40B4-BE49-F238E27FC236}">
                <a16:creationId xmlns:a16="http://schemas.microsoft.com/office/drawing/2014/main" id="{4AEB781E-06E9-B943-9137-4F1F1B637EAD}"/>
              </a:ext>
            </a:extLst>
          </p:cNvPr>
          <p:cNvGrpSpPr/>
          <p:nvPr/>
        </p:nvGrpSpPr>
        <p:grpSpPr>
          <a:xfrm>
            <a:off x="4892137" y="1632661"/>
            <a:ext cx="3531065" cy="2493433"/>
            <a:chOff x="4748638" y="1303270"/>
            <a:chExt cx="3739087" cy="2640327"/>
          </a:xfrm>
        </p:grpSpPr>
        <p:pic>
          <p:nvPicPr>
            <p:cNvPr id="8" name="Picture 7">
              <a:extLst>
                <a:ext uri="{FF2B5EF4-FFF2-40B4-BE49-F238E27FC236}">
                  <a16:creationId xmlns:a16="http://schemas.microsoft.com/office/drawing/2014/main" id="{10C70560-BEAD-4441-B990-3E0F9B150A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61500" y="2396684"/>
              <a:ext cx="1774927" cy="690250"/>
            </a:xfrm>
            <a:prstGeom prst="rect">
              <a:avLst/>
            </a:prstGeom>
            <a:ln>
              <a:solidFill>
                <a:schemeClr val="accent5"/>
              </a:solidFill>
            </a:ln>
          </p:spPr>
        </p:pic>
        <p:pic>
          <p:nvPicPr>
            <p:cNvPr id="9" name="Picture 8">
              <a:extLst>
                <a:ext uri="{FF2B5EF4-FFF2-40B4-BE49-F238E27FC236}">
                  <a16:creationId xmlns:a16="http://schemas.microsoft.com/office/drawing/2014/main" id="{392BFBBE-F15A-A54F-8CBF-A8FEA14FB25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40276" y="2396684"/>
              <a:ext cx="1694249" cy="690250"/>
            </a:xfrm>
            <a:prstGeom prst="rect">
              <a:avLst/>
            </a:prstGeom>
            <a:ln>
              <a:solidFill>
                <a:schemeClr val="accent5"/>
              </a:solidFill>
            </a:ln>
          </p:spPr>
        </p:pic>
        <p:pic>
          <p:nvPicPr>
            <p:cNvPr id="10" name="Picture 9">
              <a:extLst>
                <a:ext uri="{FF2B5EF4-FFF2-40B4-BE49-F238E27FC236}">
                  <a16:creationId xmlns:a16="http://schemas.microsoft.com/office/drawing/2014/main" id="{94EF8BB2-A4BE-4345-BC4E-D656B14511C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48638" y="3271687"/>
              <a:ext cx="1800651" cy="660238"/>
            </a:xfrm>
            <a:prstGeom prst="rect">
              <a:avLst/>
            </a:prstGeom>
            <a:ln>
              <a:solidFill>
                <a:schemeClr val="accent5"/>
              </a:solidFill>
            </a:ln>
          </p:spPr>
        </p:pic>
        <p:pic>
          <p:nvPicPr>
            <p:cNvPr id="11" name="Picture 10">
              <a:extLst>
                <a:ext uri="{FF2B5EF4-FFF2-40B4-BE49-F238E27FC236}">
                  <a16:creationId xmlns:a16="http://schemas.microsoft.com/office/drawing/2014/main" id="{D771A197-452B-4144-8807-1F28BA7992B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740517" y="3256681"/>
              <a:ext cx="1693766" cy="686916"/>
            </a:xfrm>
            <a:prstGeom prst="rect">
              <a:avLst/>
            </a:prstGeom>
            <a:ln>
              <a:solidFill>
                <a:schemeClr val="accent5"/>
              </a:solidFill>
            </a:ln>
          </p:spPr>
        </p:pic>
        <p:pic>
          <p:nvPicPr>
            <p:cNvPr id="12" name="Picture 11">
              <a:extLst>
                <a:ext uri="{FF2B5EF4-FFF2-40B4-BE49-F238E27FC236}">
                  <a16:creationId xmlns:a16="http://schemas.microsoft.com/office/drawing/2014/main" id="{FBF1D422-97A9-7D47-AF92-8AB0DBEE4DC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748638" y="1328278"/>
              <a:ext cx="1800651" cy="873649"/>
            </a:xfrm>
            <a:prstGeom prst="rect">
              <a:avLst/>
            </a:prstGeom>
            <a:ln>
              <a:solidFill>
                <a:schemeClr val="accent5"/>
              </a:solidFill>
            </a:ln>
          </p:spPr>
        </p:pic>
        <p:pic>
          <p:nvPicPr>
            <p:cNvPr id="13" name="Picture 12">
              <a:extLst>
                <a:ext uri="{FF2B5EF4-FFF2-40B4-BE49-F238E27FC236}">
                  <a16:creationId xmlns:a16="http://schemas.microsoft.com/office/drawing/2014/main" id="{4BBCE1A2-4AD3-AD40-8D7E-10FAEDBF5A3F}"/>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687076" y="1303270"/>
              <a:ext cx="1800649" cy="923667"/>
            </a:xfrm>
            <a:prstGeom prst="rect">
              <a:avLst/>
            </a:prstGeom>
            <a:ln>
              <a:solidFill>
                <a:schemeClr val="accent5"/>
              </a:solidFill>
            </a:ln>
          </p:spPr>
        </p:pic>
      </p:grpSp>
    </p:spTree>
    <p:extLst>
      <p:ext uri="{BB962C8B-B14F-4D97-AF65-F5344CB8AC3E}">
        <p14:creationId xmlns:p14="http://schemas.microsoft.com/office/powerpoint/2010/main" val="48940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B48CE-3DFF-354D-B653-FB62B677BCC3}"/>
              </a:ext>
            </a:extLst>
          </p:cNvPr>
          <p:cNvSpPr>
            <a:spLocks noGrp="1"/>
          </p:cNvSpPr>
          <p:nvPr>
            <p:ph idx="14"/>
          </p:nvPr>
        </p:nvSpPr>
        <p:spPr/>
        <p:txBody>
          <a:bodyPr lIns="182880">
            <a:normAutofit/>
          </a:bodyPr>
          <a:lstStyle/>
          <a:p>
            <a:pPr marL="0" indent="0">
              <a:lnSpc>
                <a:spcPct val="100000"/>
              </a:lnSpc>
              <a:spcAft>
                <a:spcPts val="1200"/>
              </a:spcAft>
              <a:buNone/>
            </a:pPr>
            <a:r>
              <a:rPr lang="en-US" sz="1200" dirty="0"/>
              <a:t>Crypto was not made originally for cybercrime:</a:t>
            </a:r>
          </a:p>
          <a:p>
            <a:pPr>
              <a:lnSpc>
                <a:spcPct val="100000"/>
              </a:lnSpc>
            </a:pPr>
            <a:r>
              <a:rPr lang="en-US" sz="1200" b="1" dirty="0"/>
              <a:t>Benefits of crypto: </a:t>
            </a:r>
            <a:r>
              <a:rPr lang="en-US" sz="1200" dirty="0"/>
              <a:t>discretion, accessibility, decentralized, and peer-to-peer focus.</a:t>
            </a:r>
          </a:p>
          <a:p>
            <a:pPr>
              <a:lnSpc>
                <a:spcPct val="100000"/>
              </a:lnSpc>
            </a:pPr>
            <a:r>
              <a:rPr lang="en-US" sz="1200" b="1" dirty="0"/>
              <a:t>Bitcoin’s value</a:t>
            </a:r>
            <a:r>
              <a:rPr lang="en-US" sz="1200" dirty="0"/>
              <a:t>: network strength, ability to </a:t>
            </a:r>
            <a:br>
              <a:rPr lang="en-US" sz="1200" dirty="0"/>
            </a:br>
            <a:r>
              <a:rPr lang="en-US" sz="1200" dirty="0"/>
              <a:t>obscure payments, market cap of $175 billion.</a:t>
            </a:r>
          </a:p>
          <a:p>
            <a:pPr>
              <a:lnSpc>
                <a:spcPct val="100000"/>
              </a:lnSpc>
            </a:pPr>
            <a:r>
              <a:rPr lang="en-US" sz="1200" b="1" dirty="0"/>
              <a:t>$76 billion</a:t>
            </a:r>
            <a:r>
              <a:rPr lang="en-US" sz="1200" dirty="0"/>
              <a:t> – 46% of Bitcoin transactions – </a:t>
            </a:r>
            <a:br>
              <a:rPr lang="en-US" sz="1200" dirty="0"/>
            </a:br>
            <a:r>
              <a:rPr lang="en-US" sz="1200" dirty="0"/>
              <a:t>involved in cybercrime annually.</a:t>
            </a:r>
          </a:p>
          <a:p>
            <a:pPr>
              <a:lnSpc>
                <a:spcPct val="100000"/>
              </a:lnSpc>
            </a:pPr>
            <a:r>
              <a:rPr lang="en-US" sz="1200" b="1" dirty="0" err="1"/>
              <a:t>Monero</a:t>
            </a:r>
            <a:r>
              <a:rPr lang="en-US" sz="1200" dirty="0"/>
              <a:t> (XMR), </a:t>
            </a:r>
            <a:r>
              <a:rPr lang="en-US" sz="1200" b="1" dirty="0"/>
              <a:t>DASH</a:t>
            </a:r>
            <a:r>
              <a:rPr lang="en-US" sz="1200" dirty="0"/>
              <a:t>, and </a:t>
            </a:r>
            <a:r>
              <a:rPr lang="en-US" sz="1200" b="1" dirty="0" err="1"/>
              <a:t>Zcash</a:t>
            </a:r>
            <a:r>
              <a:rPr lang="en-US" sz="1200" b="1" dirty="0"/>
              <a:t> </a:t>
            </a:r>
            <a:r>
              <a:rPr lang="en-US" sz="1200" dirty="0"/>
              <a:t>(ZEC) have </a:t>
            </a:r>
            <a:br>
              <a:rPr lang="en-US" sz="1200" dirty="0"/>
            </a:br>
            <a:r>
              <a:rPr lang="en-US" sz="1200" dirty="0"/>
              <a:t>greater anonymity features; </a:t>
            </a:r>
            <a:r>
              <a:rPr lang="en-US" sz="1200" b="1" dirty="0"/>
              <a:t>$2.1 billion </a:t>
            </a:r>
            <a:br>
              <a:rPr lang="en-US" sz="1200" b="1" dirty="0"/>
            </a:br>
            <a:r>
              <a:rPr lang="en-US" sz="1200" b="1" dirty="0"/>
              <a:t>market cap</a:t>
            </a:r>
            <a:r>
              <a:rPr lang="en-US" sz="1200" dirty="0"/>
              <a:t>.</a:t>
            </a:r>
          </a:p>
        </p:txBody>
      </p:sp>
      <p:sp>
        <p:nvSpPr>
          <p:cNvPr id="2" name="Title 1">
            <a:extLst>
              <a:ext uri="{FF2B5EF4-FFF2-40B4-BE49-F238E27FC236}">
                <a16:creationId xmlns:a16="http://schemas.microsoft.com/office/drawing/2014/main" id="{C75C8695-4031-7344-9C08-1A4BA09967F5}"/>
              </a:ext>
            </a:extLst>
          </p:cNvPr>
          <p:cNvSpPr>
            <a:spLocks noGrp="1"/>
          </p:cNvSpPr>
          <p:nvPr>
            <p:ph type="title"/>
          </p:nvPr>
        </p:nvSpPr>
        <p:spPr/>
        <p:txBody>
          <a:bodyPr/>
          <a:lstStyle/>
          <a:p>
            <a:r>
              <a:rPr lang="en-US" dirty="0"/>
              <a:t>Cryptocurrency’s ROLE</a:t>
            </a:r>
          </a:p>
        </p:txBody>
      </p:sp>
      <p:sp>
        <p:nvSpPr>
          <p:cNvPr id="4" name="Slide Number Placeholder 3">
            <a:extLst>
              <a:ext uri="{FF2B5EF4-FFF2-40B4-BE49-F238E27FC236}">
                <a16:creationId xmlns:a16="http://schemas.microsoft.com/office/drawing/2014/main" id="{C6AAA26A-F847-B949-9A6F-CEF8EC53388A}"/>
              </a:ext>
            </a:extLst>
          </p:cNvPr>
          <p:cNvSpPr>
            <a:spLocks noGrp="1"/>
          </p:cNvSpPr>
          <p:nvPr>
            <p:ph type="sldNum" sz="quarter" idx="16"/>
          </p:nvPr>
        </p:nvSpPr>
        <p:spPr/>
        <p:txBody>
          <a:bodyPr/>
          <a:lstStyle/>
          <a:p>
            <a:fld id="{4A4538E6-DAC6-7A45-B1DA-E03892ECAA38}" type="slidenum">
              <a:rPr lang="en-US" smtClean="0"/>
              <a:pPr/>
              <a:t>8</a:t>
            </a:fld>
            <a:endParaRPr lang="en-US" dirty="0"/>
          </a:p>
        </p:txBody>
      </p:sp>
      <p:grpSp>
        <p:nvGrpSpPr>
          <p:cNvPr id="5" name="Group 4">
            <a:extLst>
              <a:ext uri="{FF2B5EF4-FFF2-40B4-BE49-F238E27FC236}">
                <a16:creationId xmlns:a16="http://schemas.microsoft.com/office/drawing/2014/main" id="{5D4B4B14-4F53-3745-803C-9C17C67C568A}"/>
              </a:ext>
            </a:extLst>
          </p:cNvPr>
          <p:cNvGrpSpPr/>
          <p:nvPr/>
        </p:nvGrpSpPr>
        <p:grpSpPr>
          <a:xfrm>
            <a:off x="4998079" y="2010846"/>
            <a:ext cx="3287676" cy="1912179"/>
            <a:chOff x="4884957" y="2268834"/>
            <a:chExt cx="3287676" cy="1912179"/>
          </a:xfrm>
        </p:grpSpPr>
        <p:pic>
          <p:nvPicPr>
            <p:cNvPr id="6" name="Picture 5">
              <a:extLst>
                <a:ext uri="{FF2B5EF4-FFF2-40B4-BE49-F238E27FC236}">
                  <a16:creationId xmlns:a16="http://schemas.microsoft.com/office/drawing/2014/main" id="{9DF8D0A3-8718-4E41-9A70-B50E52175114}"/>
                </a:ext>
              </a:extLst>
            </p:cNvPr>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4898658" y="2268834"/>
              <a:ext cx="721599" cy="721599"/>
            </a:xfrm>
            <a:prstGeom prst="rect">
              <a:avLst/>
            </a:prstGeom>
          </p:spPr>
        </p:pic>
        <p:pic>
          <p:nvPicPr>
            <p:cNvPr id="7" name="Picture 6">
              <a:extLst>
                <a:ext uri="{FF2B5EF4-FFF2-40B4-BE49-F238E27FC236}">
                  <a16:creationId xmlns:a16="http://schemas.microsoft.com/office/drawing/2014/main" id="{5ADEC6FE-67F5-BD49-9921-D3DE0AD291E2}"/>
                </a:ext>
              </a:extLst>
            </p:cNvPr>
            <p:cNvPicPr>
              <a:picLocks noChangeAspect="1"/>
            </p:cNvPicPr>
            <p:nvPr/>
          </p:nvPicPr>
          <p:blipFill>
            <a:blip r:embed="rId4" cstate="print">
              <a:grayscl/>
              <a:extLst>
                <a:ext uri="{28A0092B-C50C-407E-A947-70E740481C1C}">
                  <a14:useLocalDpi xmlns:a14="http://schemas.microsoft.com/office/drawing/2010/main"/>
                </a:ext>
              </a:extLst>
            </a:blip>
            <a:srcRect/>
            <a:stretch/>
          </p:blipFill>
          <p:spPr>
            <a:xfrm>
              <a:off x="7444184" y="2268834"/>
              <a:ext cx="721599" cy="721599"/>
            </a:xfrm>
            <a:prstGeom prst="rect">
              <a:avLst/>
            </a:prstGeom>
          </p:spPr>
        </p:pic>
        <p:pic>
          <p:nvPicPr>
            <p:cNvPr id="8" name="Picture 7">
              <a:extLst>
                <a:ext uri="{FF2B5EF4-FFF2-40B4-BE49-F238E27FC236}">
                  <a16:creationId xmlns:a16="http://schemas.microsoft.com/office/drawing/2014/main" id="{73E5DA8F-FC37-2749-AB9B-2420C7AF3ABF}"/>
                </a:ext>
              </a:extLst>
            </p:cNvPr>
            <p:cNvPicPr>
              <a:picLocks noChangeAspect="1"/>
            </p:cNvPicPr>
            <p:nvPr/>
          </p:nvPicPr>
          <p:blipFill>
            <a:blip r:embed="rId5" cstate="print">
              <a:grayscl/>
              <a:extLst>
                <a:ext uri="{28A0092B-C50C-407E-A947-70E740481C1C}">
                  <a14:useLocalDpi xmlns:a14="http://schemas.microsoft.com/office/drawing/2010/main"/>
                </a:ext>
              </a:extLst>
            </a:blip>
            <a:srcRect/>
            <a:stretch/>
          </p:blipFill>
          <p:spPr>
            <a:xfrm>
              <a:off x="6161994" y="2268834"/>
              <a:ext cx="721599" cy="721599"/>
            </a:xfrm>
            <a:prstGeom prst="rect">
              <a:avLst/>
            </a:prstGeom>
          </p:spPr>
        </p:pic>
        <p:pic>
          <p:nvPicPr>
            <p:cNvPr id="9" name="Picture 8">
              <a:extLst>
                <a:ext uri="{FF2B5EF4-FFF2-40B4-BE49-F238E27FC236}">
                  <a16:creationId xmlns:a16="http://schemas.microsoft.com/office/drawing/2014/main" id="{44FC097B-787E-FB42-9398-7EC68228E278}"/>
                </a:ext>
              </a:extLst>
            </p:cNvPr>
            <p:cNvPicPr>
              <a:picLocks noChangeAspect="1"/>
            </p:cNvPicPr>
            <p:nvPr/>
          </p:nvPicPr>
          <p:blipFill>
            <a:blip r:embed="rId6" cstate="print">
              <a:grayscl/>
              <a:extLst>
                <a:ext uri="{28A0092B-C50C-407E-A947-70E740481C1C}">
                  <a14:useLocalDpi xmlns:a14="http://schemas.microsoft.com/office/drawing/2010/main"/>
                </a:ext>
              </a:extLst>
            </a:blip>
            <a:srcRect/>
            <a:stretch/>
          </p:blipFill>
          <p:spPr>
            <a:xfrm>
              <a:off x="5529811" y="3256362"/>
              <a:ext cx="721599" cy="721599"/>
            </a:xfrm>
            <a:prstGeom prst="rect">
              <a:avLst/>
            </a:prstGeom>
          </p:spPr>
        </p:pic>
        <p:pic>
          <p:nvPicPr>
            <p:cNvPr id="10" name="Picture 9">
              <a:extLst>
                <a:ext uri="{FF2B5EF4-FFF2-40B4-BE49-F238E27FC236}">
                  <a16:creationId xmlns:a16="http://schemas.microsoft.com/office/drawing/2014/main" id="{020D9728-159A-EE46-B533-A5BF5FEF4930}"/>
                </a:ext>
              </a:extLst>
            </p:cNvPr>
            <p:cNvPicPr>
              <a:picLocks noChangeAspect="1"/>
            </p:cNvPicPr>
            <p:nvPr/>
          </p:nvPicPr>
          <p:blipFill>
            <a:blip r:embed="rId7" cstate="print">
              <a:grayscl/>
              <a:extLst>
                <a:ext uri="{28A0092B-C50C-407E-A947-70E740481C1C}">
                  <a14:useLocalDpi xmlns:a14="http://schemas.microsoft.com/office/drawing/2010/main"/>
                </a:ext>
              </a:extLst>
            </a:blip>
            <a:srcRect/>
            <a:stretch/>
          </p:blipFill>
          <p:spPr>
            <a:xfrm>
              <a:off x="6790097" y="3256360"/>
              <a:ext cx="721599" cy="721599"/>
            </a:xfrm>
            <a:prstGeom prst="rect">
              <a:avLst/>
            </a:prstGeom>
          </p:spPr>
        </p:pic>
        <p:sp>
          <p:nvSpPr>
            <p:cNvPr id="11" name="TextBox 10">
              <a:extLst>
                <a:ext uri="{FF2B5EF4-FFF2-40B4-BE49-F238E27FC236}">
                  <a16:creationId xmlns:a16="http://schemas.microsoft.com/office/drawing/2014/main" id="{AB6B792E-F878-D245-AF7B-7257020CF747}"/>
                </a:ext>
              </a:extLst>
            </p:cNvPr>
            <p:cNvSpPr txBox="1"/>
            <p:nvPr/>
          </p:nvSpPr>
          <p:spPr>
            <a:xfrm>
              <a:off x="7437333" y="3034238"/>
              <a:ext cx="735300" cy="138499"/>
            </a:xfrm>
            <a:prstGeom prst="rect">
              <a:avLst/>
            </a:prstGeom>
            <a:noFill/>
          </p:spPr>
          <p:txBody>
            <a:bodyPr wrap="square" lIns="0" tIns="0" rIns="0" bIns="0" rtlCol="0">
              <a:spAutoFit/>
            </a:bodyPr>
            <a:lstStyle/>
            <a:p>
              <a:pPr algn="ctr"/>
              <a:r>
                <a:rPr lang="en-US" sz="900" dirty="0"/>
                <a:t>Ethereum</a:t>
              </a:r>
            </a:p>
          </p:txBody>
        </p:sp>
        <p:sp>
          <p:nvSpPr>
            <p:cNvPr id="12" name="TextBox 11">
              <a:extLst>
                <a:ext uri="{FF2B5EF4-FFF2-40B4-BE49-F238E27FC236}">
                  <a16:creationId xmlns:a16="http://schemas.microsoft.com/office/drawing/2014/main" id="{DBFFCE18-DBA2-B141-B978-85851474D1EE}"/>
                </a:ext>
              </a:extLst>
            </p:cNvPr>
            <p:cNvSpPr txBox="1"/>
            <p:nvPr/>
          </p:nvSpPr>
          <p:spPr>
            <a:xfrm>
              <a:off x="6155143" y="3054986"/>
              <a:ext cx="735300" cy="138499"/>
            </a:xfrm>
            <a:prstGeom prst="rect">
              <a:avLst/>
            </a:prstGeom>
            <a:noFill/>
          </p:spPr>
          <p:txBody>
            <a:bodyPr wrap="square" lIns="0" tIns="0" rIns="0" bIns="0" rtlCol="0">
              <a:spAutoFit/>
            </a:bodyPr>
            <a:lstStyle/>
            <a:p>
              <a:pPr algn="ctr"/>
              <a:r>
                <a:rPr lang="en-US" sz="900" dirty="0"/>
                <a:t>Dash</a:t>
              </a:r>
            </a:p>
          </p:txBody>
        </p:sp>
        <p:sp>
          <p:nvSpPr>
            <p:cNvPr id="13" name="TextBox 12">
              <a:extLst>
                <a:ext uri="{FF2B5EF4-FFF2-40B4-BE49-F238E27FC236}">
                  <a16:creationId xmlns:a16="http://schemas.microsoft.com/office/drawing/2014/main" id="{B4D74451-760A-1C4C-BA72-D0EEAF290BBA}"/>
                </a:ext>
              </a:extLst>
            </p:cNvPr>
            <p:cNvSpPr txBox="1"/>
            <p:nvPr/>
          </p:nvSpPr>
          <p:spPr>
            <a:xfrm>
              <a:off x="5522960" y="4042514"/>
              <a:ext cx="735300" cy="138499"/>
            </a:xfrm>
            <a:prstGeom prst="rect">
              <a:avLst/>
            </a:prstGeom>
            <a:noFill/>
          </p:spPr>
          <p:txBody>
            <a:bodyPr wrap="square" lIns="0" tIns="0" rIns="0" bIns="0" rtlCol="0">
              <a:spAutoFit/>
            </a:bodyPr>
            <a:lstStyle/>
            <a:p>
              <a:pPr algn="ctr"/>
              <a:r>
                <a:rPr lang="en-US" sz="900" dirty="0" err="1"/>
                <a:t>Monero</a:t>
              </a:r>
              <a:endParaRPr lang="en-US" sz="900" dirty="0"/>
            </a:p>
          </p:txBody>
        </p:sp>
        <p:sp>
          <p:nvSpPr>
            <p:cNvPr id="14" name="TextBox 13">
              <a:extLst>
                <a:ext uri="{FF2B5EF4-FFF2-40B4-BE49-F238E27FC236}">
                  <a16:creationId xmlns:a16="http://schemas.microsoft.com/office/drawing/2014/main" id="{CFCB9683-4EAD-A74C-9DD5-EF234B99523F}"/>
                </a:ext>
              </a:extLst>
            </p:cNvPr>
            <p:cNvSpPr txBox="1"/>
            <p:nvPr/>
          </p:nvSpPr>
          <p:spPr>
            <a:xfrm>
              <a:off x="6783246" y="4042514"/>
              <a:ext cx="735300" cy="138499"/>
            </a:xfrm>
            <a:prstGeom prst="rect">
              <a:avLst/>
            </a:prstGeom>
            <a:noFill/>
          </p:spPr>
          <p:txBody>
            <a:bodyPr wrap="square" lIns="0" tIns="0" rIns="0" bIns="0" rtlCol="0">
              <a:spAutoFit/>
            </a:bodyPr>
            <a:lstStyle/>
            <a:p>
              <a:pPr algn="ctr"/>
              <a:r>
                <a:rPr lang="en-US" sz="900" dirty="0" err="1"/>
                <a:t>ZCash</a:t>
              </a:r>
              <a:endParaRPr lang="en-US" sz="900" dirty="0"/>
            </a:p>
          </p:txBody>
        </p:sp>
        <p:sp>
          <p:nvSpPr>
            <p:cNvPr id="15" name="TextBox 14">
              <a:extLst>
                <a:ext uri="{FF2B5EF4-FFF2-40B4-BE49-F238E27FC236}">
                  <a16:creationId xmlns:a16="http://schemas.microsoft.com/office/drawing/2014/main" id="{C1C35D3D-0504-C047-87B5-2BB1FA962210}"/>
                </a:ext>
              </a:extLst>
            </p:cNvPr>
            <p:cNvSpPr txBox="1"/>
            <p:nvPr/>
          </p:nvSpPr>
          <p:spPr>
            <a:xfrm>
              <a:off x="4884957" y="3054985"/>
              <a:ext cx="735300" cy="138499"/>
            </a:xfrm>
            <a:prstGeom prst="rect">
              <a:avLst/>
            </a:prstGeom>
            <a:noFill/>
          </p:spPr>
          <p:txBody>
            <a:bodyPr wrap="square" lIns="0" tIns="0" rIns="0" bIns="0" rtlCol="0">
              <a:spAutoFit/>
            </a:bodyPr>
            <a:lstStyle/>
            <a:p>
              <a:pPr algn="ctr"/>
              <a:r>
                <a:rPr lang="en-US" sz="900" dirty="0"/>
                <a:t>Bitcoin</a:t>
              </a:r>
            </a:p>
          </p:txBody>
        </p:sp>
      </p:grpSp>
    </p:spTree>
    <p:extLst>
      <p:ext uri="{BB962C8B-B14F-4D97-AF65-F5344CB8AC3E}">
        <p14:creationId xmlns:p14="http://schemas.microsoft.com/office/powerpoint/2010/main" val="163870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C29804-95DF-5B47-AC91-8B698063B6D2}"/>
              </a:ext>
            </a:extLst>
          </p:cNvPr>
          <p:cNvSpPr>
            <a:spLocks noGrp="1"/>
          </p:cNvSpPr>
          <p:nvPr>
            <p:ph type="title"/>
          </p:nvPr>
        </p:nvSpPr>
        <p:spPr/>
        <p:txBody>
          <a:bodyPr/>
          <a:lstStyle/>
          <a:p>
            <a:r>
              <a:rPr lang="en-US" dirty="0"/>
              <a:t>Dark Web Goods for sale</a:t>
            </a:r>
          </a:p>
        </p:txBody>
      </p:sp>
      <p:sp>
        <p:nvSpPr>
          <p:cNvPr id="5" name="Slide Number Placeholder 4">
            <a:extLst>
              <a:ext uri="{FF2B5EF4-FFF2-40B4-BE49-F238E27FC236}">
                <a16:creationId xmlns:a16="http://schemas.microsoft.com/office/drawing/2014/main" id="{7D4BB535-D13D-FE41-A9AC-BC2CFAFF8D50}"/>
              </a:ext>
            </a:extLst>
          </p:cNvPr>
          <p:cNvSpPr>
            <a:spLocks noGrp="1"/>
          </p:cNvSpPr>
          <p:nvPr>
            <p:ph type="sldNum" sz="quarter" idx="17"/>
          </p:nvPr>
        </p:nvSpPr>
        <p:spPr/>
        <p:txBody>
          <a:bodyPr/>
          <a:lstStyle/>
          <a:p>
            <a:fld id="{4A4538E6-DAC6-7A45-B1DA-E03892ECAA38}" type="slidenum">
              <a:rPr lang="en-US" smtClean="0"/>
              <a:pPr/>
              <a:t>9</a:t>
            </a:fld>
            <a:endParaRPr lang="en-US" dirty="0"/>
          </a:p>
        </p:txBody>
      </p:sp>
      <p:sp>
        <p:nvSpPr>
          <p:cNvPr id="6" name="Content Placeholder 1">
            <a:extLst>
              <a:ext uri="{FF2B5EF4-FFF2-40B4-BE49-F238E27FC236}">
                <a16:creationId xmlns:a16="http://schemas.microsoft.com/office/drawing/2014/main" id="{AD4BF15D-5EE6-E947-A1E8-CB2DB323CABE}"/>
              </a:ext>
            </a:extLst>
          </p:cNvPr>
          <p:cNvSpPr txBox="1">
            <a:spLocks/>
          </p:cNvSpPr>
          <p:nvPr/>
        </p:nvSpPr>
        <p:spPr>
          <a:xfrm>
            <a:off x="649357" y="1215263"/>
            <a:ext cx="7836825" cy="516467"/>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Clr>
                <a:schemeClr val="tx2"/>
              </a:buClr>
              <a:buFont typeface="Wingdings" pitchFamily="2" charset="2"/>
              <a:buChar char="§"/>
              <a:defRPr sz="1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SzPct val="70000"/>
              <a:buFont typeface="AppleSymbols" panose="02000000000000000000" pitchFamily="2" charset="-79"/>
              <a:buChar char="☐"/>
              <a:defRPr sz="11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AppleSystemUIFont"/>
              <a:buChar char="–"/>
              <a:defRPr sz="110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err="1"/>
              <a:t>Fullz</a:t>
            </a:r>
            <a:r>
              <a:rPr lang="en-US" sz="1400" b="1" dirty="0"/>
              <a:t>: </a:t>
            </a:r>
            <a:r>
              <a:rPr lang="en-US" sz="1400" dirty="0"/>
              <a:t>slang for "full information." A complete set of information of a possible victim used to commit fraud.</a:t>
            </a:r>
          </a:p>
        </p:txBody>
      </p:sp>
      <p:graphicFrame>
        <p:nvGraphicFramePr>
          <p:cNvPr id="7" name="Table 6">
            <a:extLst>
              <a:ext uri="{FF2B5EF4-FFF2-40B4-BE49-F238E27FC236}">
                <a16:creationId xmlns:a16="http://schemas.microsoft.com/office/drawing/2014/main" id="{805EB3A7-C70D-5244-91A7-2B01854EF603}"/>
              </a:ext>
            </a:extLst>
          </p:cNvPr>
          <p:cNvGraphicFramePr>
            <a:graphicFrameLocks noGrp="1"/>
          </p:cNvGraphicFramePr>
          <p:nvPr>
            <p:extLst>
              <p:ext uri="{D42A27DB-BD31-4B8C-83A1-F6EECF244321}">
                <p14:modId xmlns:p14="http://schemas.microsoft.com/office/powerpoint/2010/main" val="907597005"/>
              </p:ext>
            </p:extLst>
          </p:nvPr>
        </p:nvGraphicFramePr>
        <p:xfrm>
          <a:off x="640079" y="1731728"/>
          <a:ext cx="3849758" cy="2473960"/>
        </p:xfrm>
        <a:graphic>
          <a:graphicData uri="http://schemas.openxmlformats.org/drawingml/2006/table">
            <a:tbl>
              <a:tblPr firstRow="1" bandRow="1">
                <a:tableStyleId>{5C22544A-7EE6-4342-B048-85BDC9FD1C3A}</a:tableStyleId>
              </a:tblPr>
              <a:tblGrid>
                <a:gridCol w="3849758">
                  <a:extLst>
                    <a:ext uri="{9D8B030D-6E8A-4147-A177-3AD203B41FA5}">
                      <a16:colId xmlns:a16="http://schemas.microsoft.com/office/drawing/2014/main" val="2689179608"/>
                    </a:ext>
                  </a:extLst>
                </a:gridCol>
              </a:tblGrid>
              <a:tr h="370840">
                <a:tc>
                  <a:txBody>
                    <a:bodyPr/>
                    <a:lstStyle/>
                    <a:p>
                      <a:pPr algn="ctr"/>
                      <a:r>
                        <a:rPr lang="en-US" sz="1200" dirty="0"/>
                        <a:t>BUSSINESS FULLZ</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tx2"/>
                    </a:solidFill>
                  </a:tcPr>
                </a:tc>
                <a:extLst>
                  <a:ext uri="{0D108BD9-81ED-4DB2-BD59-A6C34878D82A}">
                    <a16:rowId xmlns:a16="http://schemas.microsoft.com/office/drawing/2014/main" val="1563067350"/>
                  </a:ext>
                </a:extLst>
              </a:tr>
              <a:tr h="2103120">
                <a:tc>
                  <a:txBody>
                    <a:bodyPr/>
                    <a:lstStyle/>
                    <a:p>
                      <a:pPr marL="171450" indent="-171450">
                        <a:buClr>
                          <a:schemeClr val="tx2"/>
                        </a:buClr>
                        <a:buFont typeface="Wingdings" pitchFamily="2" charset="2"/>
                        <a:buChar char="§"/>
                      </a:pPr>
                      <a:r>
                        <a:rPr lang="en-US" sz="1200" dirty="0"/>
                        <a:t>Business' bank account number</a:t>
                      </a:r>
                    </a:p>
                    <a:p>
                      <a:pPr marL="171450" indent="-171450">
                        <a:buClr>
                          <a:schemeClr val="tx2"/>
                        </a:buClr>
                        <a:buFont typeface="Wingdings" pitchFamily="2" charset="2"/>
                        <a:buChar char="§"/>
                      </a:pPr>
                      <a:r>
                        <a:rPr lang="en-US" sz="1200" dirty="0"/>
                        <a:t>Employee Identification Number (EIN)</a:t>
                      </a:r>
                    </a:p>
                    <a:p>
                      <a:pPr marL="171450" indent="-171450">
                        <a:buClr>
                          <a:schemeClr val="tx2"/>
                        </a:buClr>
                        <a:buFont typeface="Wingdings" pitchFamily="2" charset="2"/>
                        <a:buChar char="§"/>
                      </a:pPr>
                      <a:r>
                        <a:rPr lang="en-US" sz="1200" dirty="0"/>
                        <a:t>Certificate of Business</a:t>
                      </a:r>
                    </a:p>
                    <a:p>
                      <a:pPr marL="171450" indent="-171450">
                        <a:buClr>
                          <a:schemeClr val="tx2"/>
                        </a:buClr>
                        <a:buFont typeface="Wingdings" pitchFamily="2" charset="2"/>
                        <a:buChar char="§"/>
                      </a:pPr>
                      <a:r>
                        <a:rPr lang="en-US" sz="1200" dirty="0"/>
                        <a:t>Corporate Officers’ Names</a:t>
                      </a:r>
                    </a:p>
                    <a:p>
                      <a:pPr marL="171450" indent="-171450">
                        <a:buClr>
                          <a:schemeClr val="tx2"/>
                        </a:buClr>
                        <a:buFont typeface="Wingdings" pitchFamily="2" charset="2"/>
                        <a:buChar char="§"/>
                      </a:pPr>
                      <a:r>
                        <a:rPr lang="en-US" sz="1200" dirty="0"/>
                        <a:t>Birth Dates</a:t>
                      </a:r>
                    </a:p>
                    <a:p>
                      <a:pPr marL="171450" indent="-171450">
                        <a:buClr>
                          <a:schemeClr val="tx2"/>
                        </a:buClr>
                        <a:buFont typeface="Wingdings" pitchFamily="2" charset="2"/>
                        <a:buChar char="§"/>
                      </a:pPr>
                      <a:r>
                        <a:rPr lang="en-US" sz="1200" dirty="0"/>
                        <a:t>Social Security Number</a:t>
                      </a:r>
                    </a:p>
                  </a:txBody>
                  <a:tcPr marL="457200" marT="274320">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accent6"/>
                    </a:solidFill>
                  </a:tcPr>
                </a:tc>
                <a:extLst>
                  <a:ext uri="{0D108BD9-81ED-4DB2-BD59-A6C34878D82A}">
                    <a16:rowId xmlns:a16="http://schemas.microsoft.com/office/drawing/2014/main" val="2656874074"/>
                  </a:ext>
                </a:extLst>
              </a:tr>
            </a:tbl>
          </a:graphicData>
        </a:graphic>
      </p:graphicFrame>
      <p:graphicFrame>
        <p:nvGraphicFramePr>
          <p:cNvPr id="11" name="Table 10">
            <a:extLst>
              <a:ext uri="{FF2B5EF4-FFF2-40B4-BE49-F238E27FC236}">
                <a16:creationId xmlns:a16="http://schemas.microsoft.com/office/drawing/2014/main" id="{6506154C-98C2-624E-B9AB-111EC6C7DD22}"/>
              </a:ext>
            </a:extLst>
          </p:cNvPr>
          <p:cNvGraphicFramePr>
            <a:graphicFrameLocks noGrp="1"/>
          </p:cNvGraphicFramePr>
          <p:nvPr>
            <p:extLst>
              <p:ext uri="{D42A27DB-BD31-4B8C-83A1-F6EECF244321}">
                <p14:modId xmlns:p14="http://schemas.microsoft.com/office/powerpoint/2010/main" val="1603953692"/>
              </p:ext>
            </p:extLst>
          </p:nvPr>
        </p:nvGraphicFramePr>
        <p:xfrm>
          <a:off x="4663440" y="1731728"/>
          <a:ext cx="3849758" cy="2473960"/>
        </p:xfrm>
        <a:graphic>
          <a:graphicData uri="http://schemas.openxmlformats.org/drawingml/2006/table">
            <a:tbl>
              <a:tblPr firstRow="1" bandRow="1">
                <a:tableStyleId>{5C22544A-7EE6-4342-B048-85BDC9FD1C3A}</a:tableStyleId>
              </a:tblPr>
              <a:tblGrid>
                <a:gridCol w="3849758">
                  <a:extLst>
                    <a:ext uri="{9D8B030D-6E8A-4147-A177-3AD203B41FA5}">
                      <a16:colId xmlns:a16="http://schemas.microsoft.com/office/drawing/2014/main" val="2689179608"/>
                    </a:ext>
                  </a:extLst>
                </a:gridCol>
              </a:tblGrid>
              <a:tr h="370840">
                <a:tc>
                  <a:txBody>
                    <a:bodyPr/>
                    <a:lstStyle/>
                    <a:p>
                      <a:pPr algn="ctr"/>
                      <a:r>
                        <a:rPr lang="en-US" sz="1200" dirty="0"/>
                        <a:t>PERSONAL FULLZ</a:t>
                      </a:r>
                    </a:p>
                  </a:txBody>
                  <a:tcPr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tx2"/>
                    </a:solidFill>
                  </a:tcPr>
                </a:tc>
                <a:extLst>
                  <a:ext uri="{0D108BD9-81ED-4DB2-BD59-A6C34878D82A}">
                    <a16:rowId xmlns:a16="http://schemas.microsoft.com/office/drawing/2014/main" val="1563067350"/>
                  </a:ext>
                </a:extLst>
              </a:tr>
              <a:tr h="2103120">
                <a:tc>
                  <a:txBody>
                    <a:bodyPr/>
                    <a:lstStyle/>
                    <a:p>
                      <a:pPr marL="0" indent="0">
                        <a:spcAft>
                          <a:spcPts val="1200"/>
                        </a:spcAft>
                        <a:buClr>
                          <a:schemeClr val="tx2"/>
                        </a:buClr>
                        <a:buFont typeface="Wingdings" pitchFamily="2" charset="2"/>
                        <a:buNone/>
                      </a:pPr>
                      <a:r>
                        <a:rPr lang="en-US" sz="1200" dirty="0"/>
                        <a:t>Personal Identifiable Information (PII) such as:</a:t>
                      </a:r>
                    </a:p>
                    <a:p>
                      <a:pPr marL="171450" indent="-171450">
                        <a:buClr>
                          <a:schemeClr val="tx2"/>
                        </a:buClr>
                        <a:buFont typeface="Wingdings" pitchFamily="2" charset="2"/>
                        <a:buChar char="§"/>
                      </a:pPr>
                      <a:r>
                        <a:rPr lang="en-US" sz="1200" dirty="0"/>
                        <a:t>Bank Account Information</a:t>
                      </a:r>
                    </a:p>
                    <a:p>
                      <a:pPr marL="171450" indent="-171450">
                        <a:buClr>
                          <a:schemeClr val="tx2"/>
                        </a:buClr>
                        <a:buFont typeface="Wingdings" pitchFamily="2" charset="2"/>
                        <a:buChar char="§"/>
                      </a:pPr>
                      <a:r>
                        <a:rPr lang="en-US" sz="1200" dirty="0"/>
                        <a:t>Credit Report</a:t>
                      </a:r>
                    </a:p>
                    <a:p>
                      <a:pPr marL="171450" indent="-171450">
                        <a:buClr>
                          <a:schemeClr val="tx2"/>
                        </a:buClr>
                        <a:buFont typeface="Wingdings" pitchFamily="2" charset="2"/>
                        <a:buChar char="§"/>
                      </a:pPr>
                      <a:r>
                        <a:rPr lang="en-US" sz="1200" dirty="0"/>
                        <a:t>Driver’s License Numbers</a:t>
                      </a:r>
                    </a:p>
                    <a:p>
                      <a:pPr marL="171450" indent="-171450">
                        <a:buClr>
                          <a:schemeClr val="tx2"/>
                        </a:buClr>
                        <a:buFont typeface="Wingdings" pitchFamily="2" charset="2"/>
                        <a:buChar char="§"/>
                      </a:pPr>
                      <a:r>
                        <a:rPr lang="en-US" sz="1200" dirty="0"/>
                        <a:t>Utility Bills</a:t>
                      </a:r>
                    </a:p>
                    <a:p>
                      <a:pPr marL="171450" indent="-171450">
                        <a:buClr>
                          <a:schemeClr val="tx2"/>
                        </a:buClr>
                        <a:buFont typeface="Wingdings" pitchFamily="2" charset="2"/>
                        <a:buChar char="§"/>
                      </a:pPr>
                      <a:r>
                        <a:rPr lang="en-US" sz="1200" dirty="0"/>
                        <a:t>Social Security Number</a:t>
                      </a:r>
                    </a:p>
                    <a:p>
                      <a:pPr marL="171450" indent="-171450">
                        <a:buClr>
                          <a:schemeClr val="tx2"/>
                        </a:buClr>
                        <a:buFont typeface="Wingdings" pitchFamily="2" charset="2"/>
                        <a:buChar char="§"/>
                      </a:pPr>
                      <a:r>
                        <a:rPr lang="en-US" sz="1200" dirty="0"/>
                        <a:t>Proof of Insurance</a:t>
                      </a:r>
                    </a:p>
                  </a:txBody>
                  <a:tcPr marL="457200" marT="274320">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solidFill>
                      <a:schemeClr val="accent6"/>
                    </a:solidFill>
                  </a:tcPr>
                </a:tc>
                <a:extLst>
                  <a:ext uri="{0D108BD9-81ED-4DB2-BD59-A6C34878D82A}">
                    <a16:rowId xmlns:a16="http://schemas.microsoft.com/office/drawing/2014/main" val="2656874074"/>
                  </a:ext>
                </a:extLst>
              </a:tr>
            </a:tbl>
          </a:graphicData>
        </a:graphic>
      </p:graphicFrame>
    </p:spTree>
    <p:extLst>
      <p:ext uri="{BB962C8B-B14F-4D97-AF65-F5344CB8AC3E}">
        <p14:creationId xmlns:p14="http://schemas.microsoft.com/office/powerpoint/2010/main" val="2715728315"/>
      </p:ext>
    </p:extLst>
  </p:cSld>
  <p:clrMapOvr>
    <a:masterClrMapping/>
  </p:clrMapOvr>
</p:sld>
</file>

<file path=ppt/theme/theme1.xml><?xml version="1.0" encoding="utf-8"?>
<a:theme xmlns:a="http://schemas.openxmlformats.org/drawingml/2006/main" name="Office Theme">
  <a:themeElements>
    <a:clrScheme name="ARMOR 2018">
      <a:dk1>
        <a:srgbClr val="333333"/>
      </a:dk1>
      <a:lt1>
        <a:srgbClr val="FFFFFF"/>
      </a:lt1>
      <a:dk2>
        <a:srgbClr val="FF6600"/>
      </a:dk2>
      <a:lt2>
        <a:srgbClr val="FFFFFF"/>
      </a:lt2>
      <a:accent1>
        <a:srgbClr val="014169"/>
      </a:accent1>
      <a:accent2>
        <a:srgbClr val="512C6D"/>
      </a:accent2>
      <a:accent3>
        <a:srgbClr val="AF272F"/>
      </a:accent3>
      <a:accent4>
        <a:srgbClr val="666666"/>
      </a:accent4>
      <a:accent5>
        <a:srgbClr val="999999"/>
      </a:accent5>
      <a:accent6>
        <a:srgbClr val="EEEEEE"/>
      </a:accent6>
      <a:hlink>
        <a:srgbClr val="014169"/>
      </a:hlink>
      <a:folHlink>
        <a:srgbClr val="0141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ARMOR 2018">
      <a:dk1>
        <a:srgbClr val="333333"/>
      </a:dk1>
      <a:lt1>
        <a:srgbClr val="FFFFFF"/>
      </a:lt1>
      <a:dk2>
        <a:srgbClr val="FF6600"/>
      </a:dk2>
      <a:lt2>
        <a:srgbClr val="FFFFFF"/>
      </a:lt2>
      <a:accent1>
        <a:srgbClr val="014169"/>
      </a:accent1>
      <a:accent2>
        <a:srgbClr val="512C6D"/>
      </a:accent2>
      <a:accent3>
        <a:srgbClr val="AF272F"/>
      </a:accent3>
      <a:accent4>
        <a:srgbClr val="666666"/>
      </a:accent4>
      <a:accent5>
        <a:srgbClr val="999999"/>
      </a:accent5>
      <a:accent6>
        <a:srgbClr val="EEEEEE"/>
      </a:accent6>
      <a:hlink>
        <a:srgbClr val="014169"/>
      </a:hlink>
      <a:folHlink>
        <a:srgbClr val="01416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465bace3-6b77-4c9b-ae7f-316de410cc9f" xsi:nil="true"/>
    <Track2 xmlns="465bace3-6b77-4c9b-ae7f-316de410cc9f" xsi:nil="true"/>
    <Date xmlns="465bace3-6b77-4c9b-ae7f-316de410cc9f" xsi:nil="true"/>
    <Reviewer xmlns="465bace3-6b77-4c9b-ae7f-316de410cc9f" xsi:nil="true"/>
    <_x0031_stReviewComplete xmlns="465bace3-6b77-4c9b-ae7f-316de410cc9f">true</_x0031_stReviewComplete>
    <Notes0 xmlns="465bace3-6b77-4c9b-ae7f-316de410cc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1C846AF7535D408541903F8D14835D" ma:contentTypeVersion="19" ma:contentTypeDescription="Create a new document." ma:contentTypeScope="" ma:versionID="ad5a7f44d81c56da69903f8ce1f11d8a">
  <xsd:schema xmlns:xsd="http://www.w3.org/2001/XMLSchema" xmlns:xs="http://www.w3.org/2001/XMLSchema" xmlns:p="http://schemas.microsoft.com/office/2006/metadata/properties" xmlns:ns2="5e9632d4-189f-42ce-9120-83a2f6d5db3d" xmlns:ns3="465bace3-6b77-4c9b-ae7f-316de410cc9f" targetNamespace="http://schemas.microsoft.com/office/2006/metadata/properties" ma:root="true" ma:fieldsID="c92c4de8944961c7b3282b0e086856f4" ns2:_="" ns3:_="">
    <xsd:import namespace="5e9632d4-189f-42ce-9120-83a2f6d5db3d"/>
    <xsd:import namespace="465bace3-6b77-4c9b-ae7f-316de410cc9f"/>
    <xsd:element name="properties">
      <xsd:complexType>
        <xsd:sequence>
          <xsd:element name="documentManagement">
            <xsd:complexType>
              <xsd:all>
                <xsd:element ref="ns2:SharedWithUsers" minOccurs="0"/>
                <xsd:element ref="ns2:SharedWithDetails" minOccurs="0"/>
                <xsd:element ref="ns3:Date" minOccurs="0"/>
                <xsd:element ref="ns3:Notes0"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Reviewer" minOccurs="0"/>
                <xsd:element ref="ns3:Track2" minOccurs="0"/>
                <xsd:element ref="ns3:_x0031_stReviewComp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632d4-189f-42ce-9120-83a2f6d5db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5bace3-6b77-4c9b-ae7f-316de410cc9f"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Notes0" ma:index="11" nillable="true" ma:displayName="Notes" ma:internalName="Notes0">
      <xsd:simpleType>
        <xsd:restriction base="dms:Text"/>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_Flow_SignoffStatus" ma:index="20" nillable="true" ma:displayName="Sign-off status" ma:internalName="_x0024_Resources_x003a_core_x002c_Signoff_Status_x003b_">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Reviewer" ma:index="23" nillable="true" ma:displayName="Reviewer" ma:format="Dropdown" ma:internalName="Reviewer">
      <xsd:simpleType>
        <xsd:restriction base="dms:Text">
          <xsd:maxLength value="255"/>
        </xsd:restriction>
      </xsd:simpleType>
    </xsd:element>
    <xsd:element name="Track2" ma:index="24" nillable="true" ma:displayName="Track" ma:description="Describes the track the presentation falls into - Business, Technical, Partner or General." ma:format="Dropdown" ma:internalName="Track2">
      <xsd:simpleType>
        <xsd:restriction base="dms:Text">
          <xsd:maxLength value="255"/>
        </xsd:restriction>
      </xsd:simpleType>
    </xsd:element>
    <xsd:element name="_x0031_stReviewComplete" ma:index="25" nillable="true" ma:displayName="1st Review Complete" ma:default="1" ma:format="Dropdown" ma:internalName="_x0031_stReviewComplet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C86118-B9D4-406C-A99D-2C99F2B4D4F7}">
  <ds:schemaRefs>
    <ds:schemaRef ds:uri="http://schemas.microsoft.com/sharepoint/v3/contenttype/forms"/>
  </ds:schemaRefs>
</ds:datastoreItem>
</file>

<file path=customXml/itemProps2.xml><?xml version="1.0" encoding="utf-8"?>
<ds:datastoreItem xmlns:ds="http://schemas.openxmlformats.org/officeDocument/2006/customXml" ds:itemID="{30BA014D-7242-441C-9293-9EC1675BD0AF}">
  <ds:schemaRefs>
    <ds:schemaRef ds:uri="http://purl.org/dc/terms/"/>
    <ds:schemaRef ds:uri="http://schemas.openxmlformats.org/package/2006/metadata/core-properties"/>
    <ds:schemaRef ds:uri="http://schemas.microsoft.com/office/2006/documentManagement/types"/>
    <ds:schemaRef ds:uri="5e9632d4-189f-42ce-9120-83a2f6d5db3d"/>
    <ds:schemaRef ds:uri="http://purl.org/dc/elements/1.1/"/>
    <ds:schemaRef ds:uri="http://schemas.microsoft.com/office/2006/metadata/properties"/>
    <ds:schemaRef ds:uri="http://schemas.microsoft.com/office/infopath/2007/PartnerControls"/>
    <ds:schemaRef ds:uri="465bace3-6b77-4c9b-ae7f-316de410cc9f"/>
    <ds:schemaRef ds:uri="http://www.w3.org/XML/1998/namespace"/>
    <ds:schemaRef ds:uri="http://purl.org/dc/dcmitype/"/>
  </ds:schemaRefs>
</ds:datastoreItem>
</file>

<file path=customXml/itemProps3.xml><?xml version="1.0" encoding="utf-8"?>
<ds:datastoreItem xmlns:ds="http://schemas.openxmlformats.org/officeDocument/2006/customXml" ds:itemID="{831E6EFE-8273-46E6-B184-3790D32C7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632d4-189f-42ce-9120-83a2f6d5db3d"/>
    <ds:schemaRef ds:uri="465bace3-6b77-4c9b-ae7f-316de410c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18522</TotalTime>
  <Words>5547</Words>
  <Application>Microsoft Office PowerPoint</Application>
  <PresentationFormat>On-screen Show (16:9)</PresentationFormat>
  <Paragraphs>399</Paragraphs>
  <Slides>24</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AppleSymbols</vt:lpstr>
      <vt:lpstr>Arial</vt:lpstr>
      <vt:lpstr>Calibri</vt:lpstr>
      <vt:lpstr>Wingdings</vt:lpstr>
      <vt:lpstr>Office Theme</vt:lpstr>
      <vt:lpstr>1_Custom Design</vt:lpstr>
      <vt:lpstr>DARK MARKET REPORT 2020: THE NEW ECONOMY</vt:lpstr>
      <vt:lpstr>About the speaker</vt:lpstr>
      <vt:lpstr>agenda</vt:lpstr>
      <vt:lpstr>The business of  the dark Market</vt:lpstr>
      <vt:lpstr>Beneath the Surface of the web</vt:lpstr>
      <vt:lpstr>Why dark market threat intelligence?</vt:lpstr>
      <vt:lpstr>ANONYMOUS MARKETPLACES</vt:lpstr>
      <vt:lpstr>Cryptocurrency’s ROLE</vt:lpstr>
      <vt:lpstr>Dark Web Goods for sale</vt:lpstr>
      <vt:lpstr>SALE OF Dark Market GOODS</vt:lpstr>
      <vt:lpstr>CREDIT CARDS, MONEY LAUNDERING &amp; FINANCIAL Fraud</vt:lpstr>
      <vt:lpstr>EXPLOITS, compromised SERVERS &amp; Hijacked computers (BOTNETS)</vt:lpstr>
      <vt:lpstr>Cybercrime- as-a-service</vt:lpstr>
      <vt:lpstr>How it works</vt:lpstr>
      <vt:lpstr>Cybercrime offerings</vt:lpstr>
      <vt:lpstr>Ransomware Revolution</vt:lpstr>
      <vt:lpstr>COVID-19: Supplies, DRUGS, Test KITS </vt:lpstr>
      <vt:lpstr>Industry survey on SECURITY &amp; COMPLIANCE CHALLENGES: COVID-19</vt:lpstr>
      <vt:lpstr>KEY Takeaways and findings</vt:lpstr>
      <vt:lpstr>constant  vigilance</vt:lpstr>
      <vt:lpstr>Tips for your security/it teams</vt:lpstr>
      <vt:lpstr>Armor’s security operations center</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Teri Harper</cp:lastModifiedBy>
  <cp:revision>293</cp:revision>
  <dcterms:created xsi:type="dcterms:W3CDTF">2018-10-31T15:31:56Z</dcterms:created>
  <dcterms:modified xsi:type="dcterms:W3CDTF">2020-12-04T00:18:48Z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0x010100D81C846AF7535D408541903F8D14835D</vt:lpwstr>
  </property>
</Properties>
</file>